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0" r:id="rId5"/>
    <p:sldMasterId id="2147483672" r:id="rId6"/>
  </p:sldMasterIdLst>
  <p:notesMasterIdLst>
    <p:notesMasterId r:id="rId58"/>
  </p:notesMasterIdLst>
  <p:sldIdLst>
    <p:sldId id="365" r:id="rId7"/>
    <p:sldId id="341" r:id="rId8"/>
    <p:sldId id="342" r:id="rId9"/>
    <p:sldId id="299" r:id="rId10"/>
    <p:sldId id="285" r:id="rId11"/>
    <p:sldId id="272" r:id="rId12"/>
    <p:sldId id="268" r:id="rId13"/>
    <p:sldId id="346" r:id="rId14"/>
    <p:sldId id="352" r:id="rId15"/>
    <p:sldId id="354" r:id="rId16"/>
    <p:sldId id="386" r:id="rId17"/>
    <p:sldId id="353" r:id="rId18"/>
    <p:sldId id="385" r:id="rId19"/>
    <p:sldId id="329" r:id="rId20"/>
    <p:sldId id="369" r:id="rId21"/>
    <p:sldId id="375" r:id="rId22"/>
    <p:sldId id="366" r:id="rId23"/>
    <p:sldId id="370" r:id="rId24"/>
    <p:sldId id="374" r:id="rId25"/>
    <p:sldId id="358" r:id="rId26"/>
    <p:sldId id="360" r:id="rId27"/>
    <p:sldId id="290" r:id="rId28"/>
    <p:sldId id="387" r:id="rId29"/>
    <p:sldId id="388" r:id="rId30"/>
    <p:sldId id="389" r:id="rId31"/>
    <p:sldId id="404" r:id="rId32"/>
    <p:sldId id="367" r:id="rId33"/>
    <p:sldId id="372" r:id="rId34"/>
    <p:sldId id="371" r:id="rId35"/>
    <p:sldId id="334" r:id="rId36"/>
    <p:sldId id="337" r:id="rId37"/>
    <p:sldId id="339" r:id="rId38"/>
    <p:sldId id="373" r:id="rId39"/>
    <p:sldId id="383" r:id="rId40"/>
    <p:sldId id="382" r:id="rId41"/>
    <p:sldId id="379" r:id="rId42"/>
    <p:sldId id="381" r:id="rId43"/>
    <p:sldId id="289" r:id="rId44"/>
    <p:sldId id="405" r:id="rId45"/>
    <p:sldId id="294" r:id="rId46"/>
    <p:sldId id="338" r:id="rId47"/>
    <p:sldId id="357" r:id="rId48"/>
    <p:sldId id="355" r:id="rId49"/>
    <p:sldId id="356" r:id="rId50"/>
    <p:sldId id="361" r:id="rId51"/>
    <p:sldId id="395" r:id="rId52"/>
    <p:sldId id="398" r:id="rId53"/>
    <p:sldId id="399" r:id="rId54"/>
    <p:sldId id="400" r:id="rId55"/>
    <p:sldId id="401" r:id="rId56"/>
    <p:sldId id="402" r:id="rId5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DDC6F54E-76C5-4B77-91FA-E0C2A3EF821C}">
          <p14:sldIdLst>
            <p14:sldId id="365"/>
            <p14:sldId id="341"/>
            <p14:sldId id="342"/>
            <p14:sldId id="299"/>
            <p14:sldId id="285"/>
            <p14:sldId id="272"/>
            <p14:sldId id="268"/>
            <p14:sldId id="346"/>
            <p14:sldId id="352"/>
            <p14:sldId id="354"/>
            <p14:sldId id="386"/>
            <p14:sldId id="353"/>
            <p14:sldId id="385"/>
            <p14:sldId id="329"/>
            <p14:sldId id="369"/>
            <p14:sldId id="375"/>
            <p14:sldId id="366"/>
            <p14:sldId id="370"/>
            <p14:sldId id="374"/>
            <p14:sldId id="358"/>
            <p14:sldId id="360"/>
            <p14:sldId id="290"/>
            <p14:sldId id="387"/>
            <p14:sldId id="388"/>
            <p14:sldId id="389"/>
            <p14:sldId id="404"/>
            <p14:sldId id="367"/>
            <p14:sldId id="372"/>
            <p14:sldId id="371"/>
            <p14:sldId id="334"/>
            <p14:sldId id="337"/>
            <p14:sldId id="339"/>
            <p14:sldId id="373"/>
            <p14:sldId id="383"/>
            <p14:sldId id="382"/>
            <p14:sldId id="379"/>
            <p14:sldId id="381"/>
            <p14:sldId id="289"/>
            <p14:sldId id="405"/>
            <p14:sldId id="294"/>
          </p14:sldIdLst>
        </p14:section>
        <p14:section name="Anexos e complementos" id="{6196CE4A-5C4B-4F58-9E9E-7B0C5843C674}">
          <p14:sldIdLst>
            <p14:sldId id="338"/>
            <p14:sldId id="357"/>
            <p14:sldId id="355"/>
            <p14:sldId id="356"/>
            <p14:sldId id="361"/>
            <p14:sldId id="395"/>
            <p14:sldId id="398"/>
            <p14:sldId id="399"/>
            <p14:sldId id="400"/>
            <p14:sldId id="401"/>
            <p14:sldId id="4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9E"/>
    <a:srgbClr val="008492"/>
    <a:srgbClr val="6ADBD9"/>
    <a:srgbClr val="02BAB1"/>
    <a:srgbClr val="434343"/>
    <a:srgbClr val="DDDDDD"/>
    <a:srgbClr val="CCEC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11709E-DA8C-4A7C-A026-FC5A97B8340B}" v="5" dt="2020-07-16T05:07:50.6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2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4020202020204"/>
                <a:ea typeface="+mn-ea"/>
                <a:cs typeface="+mn-cs"/>
              </a:defRPr>
            </a:pPr>
            <a:r>
              <a:rPr lang="en-US"/>
              <a:t>Target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Target</c:v>
                </c:pt>
              </c:strCache>
            </c:strRef>
          </c:tx>
          <c:dPt>
            <c:idx val="0"/>
            <c:bubble3D val="0"/>
            <c:spPr>
              <a:solidFill>
                <a:srgbClr val="6ADB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E4-448C-A1A1-82F37BEEFF39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E4-448C-A1A1-82F37BEEFF3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4020202020204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0 (atrasou)</c:v>
                </c:pt>
                <c:pt idx="1">
                  <c:v>1 (chegou no prazo)</c:v>
                </c:pt>
              </c:strCache>
            </c:strRef>
          </c:cat>
          <c:val>
            <c:numRef>
              <c:f>Planilha1!$B$2:$B$3</c:f>
              <c:numCache>
                <c:formatCode>0%</c:formatCode>
                <c:ptCount val="2"/>
                <c:pt idx="0">
                  <c:v>0.06</c:v>
                </c:pt>
                <c:pt idx="1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2A-4050-B7A0-5890C2ECF6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4020202020204"/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008F9E"/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6ADBD9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Histórica e 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CCECFF">
            <a:alpha val="89804"/>
          </a:srgbClr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pt-BR" sz="1200" kern="12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Técnicas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pt-BR" sz="1200" kern="12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Tradicionais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434343">
            <a:alpha val="90000"/>
          </a:srgbClr>
        </a:solidFill>
      </dgm:spPr>
      <dgm:t>
        <a:bodyPr/>
        <a:lstStyle/>
        <a:p>
          <a:r>
            <a:rPr lang="pt-BR" sz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chemeClr val="bg1">
            <a:lumMod val="65000"/>
            <a:alpha val="89804"/>
          </a:schemeClr>
        </a:solidFill>
      </dgm:spPr>
      <dgm:t>
        <a:bodyPr/>
        <a:lstStyle/>
        <a:p>
          <a:r>
            <a:rPr lang="pt-BR" sz="120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008F9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6ADBD9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Histórica e 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CCECFF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200" kern="12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Técnicas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200" kern="12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Tradicionais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chemeClr val="bg1">
            <a:lumMod val="65000"/>
            <a:alpha val="89804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com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434343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329871" y="1765152"/>
        <a:ext cx="1305351" cy="870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panose="020B0604020202020204"/>
              </a:defRPr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panose="020B0604020202020204"/>
              </a:defRPr>
            </a:lvl1pPr>
          </a:lstStyle>
          <a:p>
            <a:fld id="{741C0E9A-CAF1-44BA-8C98-5BE835AC7B3C}" type="datetimeFigureOut">
              <a:rPr lang="pt-BR" smtClean="0"/>
              <a:pPr/>
              <a:t>15/07/2020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panose="020B0604020202020204"/>
              </a:defRPr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4020202020204"/>
              </a:defRPr>
            </a:lvl1pPr>
          </a:lstStyle>
          <a:p>
            <a:fld id="{4A3CCD0D-6437-4073-8960-8BC5F3D1E70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40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623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1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24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258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64266" y="2851300"/>
            <a:ext cx="5292001" cy="397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t="44000" b="27799"/>
          <a:stretch/>
        </p:blipFill>
        <p:spPr>
          <a:xfrm>
            <a:off x="8899534" y="5661634"/>
            <a:ext cx="4099767" cy="115613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33" y="-92267"/>
            <a:ext cx="12192000" cy="169200"/>
          </a:xfrm>
          <a:prstGeom prst="rect">
            <a:avLst/>
          </a:prstGeom>
          <a:solidFill>
            <a:srgbClr val="6ADBD9"/>
          </a:solidFill>
          <a:ln w="9525" cap="flat" cmpd="sng">
            <a:solidFill>
              <a:srgbClr val="6ADB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91882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3954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318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515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376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702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 panose="020B0604020202020204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189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71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LABDATA FIA. Copyright </a:t>
            </a:r>
            <a:r>
              <a:rPr lang="pt-BR" err="1"/>
              <a:t>all</a:t>
            </a:r>
            <a:r>
              <a:rPr lang="pt-BR"/>
              <a:t> </a:t>
            </a:r>
            <a:r>
              <a:rPr lang="pt-BR" err="1"/>
              <a:t>rights</a:t>
            </a:r>
            <a:r>
              <a:rPr lang="pt-BR"/>
              <a:t> </a:t>
            </a:r>
            <a:r>
              <a:rPr lang="pt-BR" err="1"/>
              <a:t>reserved</a:t>
            </a:r>
            <a:r>
              <a:rPr lang="pt-BR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483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29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0774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45920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66428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LABDATA FIA. Copyright </a:t>
            </a:r>
            <a:r>
              <a:rPr lang="pt-BR" err="1"/>
              <a:t>all</a:t>
            </a:r>
            <a:r>
              <a:rPr lang="pt-BR"/>
              <a:t> </a:t>
            </a:r>
            <a:r>
              <a:rPr lang="pt-BR" err="1"/>
              <a:t>rights</a:t>
            </a:r>
            <a:r>
              <a:rPr lang="pt-BR"/>
              <a:t> </a:t>
            </a:r>
            <a:r>
              <a:rPr lang="pt-BR" err="1"/>
              <a:t>reserved</a:t>
            </a:r>
            <a:r>
              <a:rPr lang="pt-BR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5004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24514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075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585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295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401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7802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2303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8173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0440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348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90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749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300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41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423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57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r>
              <a:rPr lang="pt-BR"/>
              <a:t>@2020 FIA LABDATA. Copyright </a:t>
            </a:r>
            <a:r>
              <a:rPr lang="pt-BR" err="1"/>
              <a:t>all</a:t>
            </a:r>
            <a:r>
              <a:rPr lang="pt-BR"/>
              <a:t> </a:t>
            </a:r>
            <a:r>
              <a:rPr lang="pt-BR" err="1"/>
              <a:t>rights</a:t>
            </a:r>
            <a:r>
              <a:rPr lang="pt-BR"/>
              <a:t> </a:t>
            </a:r>
            <a:r>
              <a:rPr lang="pt-BR" err="1"/>
              <a:t>reserved</a:t>
            </a:r>
            <a:r>
              <a:rPr lang="pt-BR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fld id="{E8FB8526-A7DF-44F1-A0A0-E2C9088E15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038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40202020202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Open Sans" panose="020B0604020202020204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5511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8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Open Sans" panose="020B0604020202020204"/>
          <a:ea typeface="Open Sans" panose="020B0604020202020204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Open Sans" panose="020B0604020202020204"/>
          <a:ea typeface="Open Sans" panose="020B0604020202020204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12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3" Type="http://schemas.openxmlformats.org/officeDocument/2006/relationships/image" Target="../media/image3.jpeg"/><Relationship Id="rId7" Type="http://schemas.openxmlformats.org/officeDocument/2006/relationships/image" Target="../media/image26.svg"/><Relationship Id="rId12" Type="http://schemas.openxmlformats.org/officeDocument/2006/relationships/image" Target="../media/image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svg"/><Relationship Id="rId10" Type="http://schemas.openxmlformats.org/officeDocument/2006/relationships/image" Target="../media/image28.sv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jpeg"/><Relationship Id="rId7" Type="http://schemas.openxmlformats.org/officeDocument/2006/relationships/image" Target="../media/image34.svg"/><Relationship Id="rId12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7.png"/><Relationship Id="rId5" Type="http://schemas.openxmlformats.org/officeDocument/2006/relationships/image" Target="../media/image32.svg"/><Relationship Id="rId10" Type="http://schemas.openxmlformats.org/officeDocument/2006/relationships/slide" Target="slide43.xml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slide" Target="slide4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39.svg"/><Relationship Id="rId7" Type="http://schemas.openxmlformats.org/officeDocument/2006/relationships/image" Target="../media/image29.png"/><Relationship Id="rId12" Type="http://schemas.openxmlformats.org/officeDocument/2006/relationships/slide" Target="slide45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openxmlformats.org/officeDocument/2006/relationships/image" Target="../media/image53.svg"/><Relationship Id="rId5" Type="http://schemas.openxmlformats.org/officeDocument/2006/relationships/image" Target="../media/image33.png"/><Relationship Id="rId10" Type="http://schemas.openxmlformats.org/officeDocument/2006/relationships/image" Target="../media/image52.png"/><Relationship Id="rId4" Type="http://schemas.openxmlformats.org/officeDocument/2006/relationships/image" Target="../media/image1.png"/><Relationship Id="rId9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61.png"/><Relationship Id="rId4" Type="http://schemas.openxmlformats.org/officeDocument/2006/relationships/slide" Target="slide4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61.png"/><Relationship Id="rId4" Type="http://schemas.openxmlformats.org/officeDocument/2006/relationships/slide" Target="slide5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victorblois/databricks_projetofinal_fia" TargetMode="External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slide" Target="slide2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slide" Target="slide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slide" Target="slide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slide" Target="slide2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slide" Target="slide2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slide" Target="slide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80529D9D-C2B2-470D-B367-E075AC891869}"/>
              </a:ext>
            </a:extLst>
          </p:cNvPr>
          <p:cNvSpPr/>
          <p:nvPr/>
        </p:nvSpPr>
        <p:spPr>
          <a:xfrm>
            <a:off x="765298" y="3145734"/>
            <a:ext cx="1911176" cy="490649"/>
          </a:xfrm>
          <a:prstGeom prst="rect">
            <a:avLst/>
          </a:prstGeom>
          <a:solidFill>
            <a:srgbClr val="008F9E"/>
          </a:solidFill>
          <a:ln>
            <a:solidFill>
              <a:srgbClr val="008F9E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008F9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3BC5DF4B-E00C-4704-BEC5-973E46B41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  <a:solidFill>
            <a:srgbClr val="6ADBD9"/>
          </a:solidFill>
          <a:ln>
            <a:solidFill>
              <a:srgbClr val="6ADBD9"/>
            </a:solidFill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FIA LABDATA.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277200" y="2288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sz="2600" b="0" i="0" u="none" strike="noStrike" kern="1200" cap="none" spc="0" normalizeH="0" baseline="0" noProof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 panose="020B0604020202020204" charset="0"/>
                <a:cs typeface="Open Sans" panose="020B0604020202020204" charset="0"/>
              </a:rPr>
              <a:t>Currículo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pt-BR" sz="2600">
                <a:solidFill>
                  <a:srgbClr val="434343"/>
                </a:solidFill>
                <a:latin typeface="Open Sans" panose="020B0604020202020204"/>
              </a:rPr>
              <a:t>Ney Henrique Arruda Santos</a:t>
            </a:r>
            <a:endParaRPr kumimoji="0" lang="en-US" sz="2600" b="0" i="0" u="none" strike="noStrike" kern="1200" cap="none" spc="0" normalizeH="0" baseline="0" noProof="0" err="1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8F9E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FORMAÇÃO ACADÊMICA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|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EXPERIÊNCIA PROFISSIONAL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95EE773-0455-483E-A747-268B5DDC8DE5}"/>
              </a:ext>
            </a:extLst>
          </p:cNvPr>
          <p:cNvSpPr/>
          <p:nvPr/>
        </p:nvSpPr>
        <p:spPr>
          <a:xfrm>
            <a:off x="773816" y="3251240"/>
            <a:ext cx="1875944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pt-BR" sz="1200" b="1">
                <a:solidFill>
                  <a:schemeClr val="bg1"/>
                </a:solidFill>
                <a:latin typeface="Open Sans"/>
              </a:rPr>
              <a:t>Ney Santos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348FA23-FFDC-4CE7-99F6-AF3C9DD0D464}"/>
              </a:ext>
            </a:extLst>
          </p:cNvPr>
          <p:cNvSpPr/>
          <p:nvPr/>
        </p:nvSpPr>
        <p:spPr>
          <a:xfrm>
            <a:off x="544371" y="3772149"/>
            <a:ext cx="2447788" cy="19389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kumimoji="0" lang="pt-BR" sz="1200" b="0" i="1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lang="pt-BR" sz="1200" i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Desenvolvi minha carreira através de uma visão analítica e lógica e nos últimos 5 anos desempenhando uma posição executiva na minha empresa criamos um ecossistema de prosperidade disseminando informações e soluções diferenciadas para todos os stakeholders"</a:t>
            </a:r>
            <a:endParaRPr kumimoji="0" lang="pt-BR" sz="1200" b="0" i="1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  <p:sp>
        <p:nvSpPr>
          <p:cNvPr id="28" name="Text Box 4">
            <a:extLst>
              <a:ext uri="{FF2B5EF4-FFF2-40B4-BE49-F238E27FC236}">
                <a16:creationId xmlns:a16="http://schemas.microsoft.com/office/drawing/2014/main" id="{FA49C136-326D-434D-BD55-AC430DB4C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640" y="1226607"/>
            <a:ext cx="8951427" cy="24904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8" tIns="44450" rIns="90488" bIns="44450" anchor="t">
            <a:spAutoFit/>
          </a:bodyPr>
          <a:lstStyle/>
          <a:p>
            <a:pPr lvl="0"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Contato:  </a:t>
            </a:r>
            <a:r>
              <a:rPr lang="pt-BR" sz="1100" b="1">
                <a:solidFill>
                  <a:srgbClr val="008F9E"/>
                </a:solidFill>
                <a:latin typeface="Open Sans" panose="020B0604020202020204" charset="0"/>
              </a:rPr>
              <a:t>ney@febrafar.com.br</a:t>
            </a:r>
            <a:endParaRPr kumimoji="0" lang="pt-BR" sz="1100" b="1" i="0" u="none" strike="noStrike" kern="1200" cap="none" spc="0" normalizeH="0" baseline="0" noProof="0">
              <a:ln>
                <a:noFill/>
              </a:ln>
              <a:solidFill>
                <a:srgbClr val="008F9E"/>
              </a:solidFill>
              <a:effectLst/>
              <a:uLnTx/>
              <a:uFillTx/>
              <a:latin typeface="Open Sans" panose="020B060402020202020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FORMAÇÃO ACADÊMICA:</a:t>
            </a:r>
            <a:r>
              <a:rPr lang="pt-BR" sz="1200" b="1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MBA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</a:rPr>
              <a:t>Analytics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 in Big Data - FIA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(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2021), MBA Gestão Estratégica de Pessoas - FGV (2019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),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 </a:t>
            </a:r>
            <a:r>
              <a:rPr lang="pt-BR" sz="1200" err="1">
                <a:solidFill>
                  <a:srgbClr val="434343"/>
                </a:solidFill>
                <a:latin typeface="Arial"/>
                <a:cs typeface="Arial"/>
              </a:rPr>
              <a:t>Técnologo</a:t>
            </a:r>
            <a:r>
              <a:rPr lang="pt-BR" sz="1200">
                <a:solidFill>
                  <a:srgbClr val="434343"/>
                </a:solidFill>
                <a:latin typeface="Arial"/>
                <a:cs typeface="Arial"/>
              </a:rPr>
              <a:t> em Gestão Comercial - </a:t>
            </a:r>
            <a:r>
              <a:rPr lang="pt-BR" sz="1200" err="1">
                <a:solidFill>
                  <a:srgbClr val="434343"/>
                </a:solidFill>
                <a:latin typeface="Arial"/>
                <a:cs typeface="Arial"/>
              </a:rPr>
              <a:t>Unirondon</a:t>
            </a:r>
            <a:r>
              <a:rPr lang="pt-BR" sz="1200">
                <a:solidFill>
                  <a:srgbClr val="434343"/>
                </a:solidFill>
                <a:latin typeface="Arial"/>
                <a:cs typeface="Arial"/>
              </a:rPr>
              <a:t> (2011)</a:t>
            </a:r>
            <a:r>
              <a:rPr lang="pt-BR" sz="1200">
                <a:solidFill>
                  <a:srgbClr val="434343"/>
                </a:solidFill>
                <a:latin typeface="Open Sans"/>
                <a:cs typeface="Arial"/>
              </a:rPr>
              <a:t>.</a:t>
            </a:r>
            <a:endParaRPr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ATUAÇÃO PROFISSINAL: 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Diretor Operacional e de Inovações.</a:t>
            </a:r>
            <a:endParaRPr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Open Sans" panose="020B0604020202020204"/>
              <a:cs typeface="Open Sans" panose="020B0604020202020204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HISTÓRICO: 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Atuação no varejo farmacêutico até 2008, finalizando com supervisor de marketing de uma rede local de farmácias no Mato Grosso (Rede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</a:rPr>
              <a:t>Nippon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). Após atuou nas diretorias de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</a:rPr>
              <a:t>Supply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 Chain e Vendas na Souza Cruz, 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sym typeface="Open Sans"/>
              </a:rPr>
              <a:t>passando por diversos setores com atuação destacada na área de vendas com Representante de Marketing. Voltou a trabalhar no varejo após 2012 como gestor de uma rede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  <a:sym typeface="Open Sans"/>
              </a:rPr>
              <a:t>associativista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sym typeface="Open Sans"/>
              </a:rPr>
              <a:t> em Minas Gerais (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  <a:sym typeface="Open Sans"/>
              </a:rPr>
              <a:t>Entrefarma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sym typeface="Open Sans"/>
              </a:rPr>
              <a:t>) e desde o fim de 2012 vem trabalhando na Federação Brasileira de Farmácias (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  <a:sym typeface="Open Sans"/>
              </a:rPr>
              <a:t>Febrafar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sym typeface="Open Sans"/>
              </a:rPr>
              <a:t>) como analista, gerente e por fim diretor operacional, criando produtos e soluções inovadoras para as mais de 10 mil lojas da federação</a:t>
            </a:r>
            <a:endParaRPr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623D50C0-ADF3-4FCA-BE5E-2B7263968369}"/>
              </a:ext>
            </a:extLst>
          </p:cNvPr>
          <p:cNvSpPr/>
          <p:nvPr/>
        </p:nvSpPr>
        <p:spPr>
          <a:xfrm>
            <a:off x="3220393" y="3851794"/>
            <a:ext cx="865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008F9E"/>
                </a:solidFill>
                <a:effectLst/>
                <a:uLnTx/>
                <a:uFillTx/>
                <a:latin typeface="Open Sans" panose="020B0604020202020204"/>
                <a:ea typeface="Tahoma" panose="020B0604030504040204" pitchFamily="34" charset="0"/>
                <a:cs typeface="Tahoma" panose="020B0604030504040204" pitchFamily="34" charset="0"/>
              </a:rPr>
              <a:t>Empresas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4CD88F8-61BE-4F1E-A24B-B9F2D3C450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46980"/>
            <a:ext cx="1705361" cy="341672"/>
          </a:xfrm>
          <a:prstGeom prst="rect">
            <a:avLst/>
          </a:prstGeom>
        </p:spPr>
      </p:pic>
      <p:pic>
        <p:nvPicPr>
          <p:cNvPr id="4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8CBC986-A0B6-446D-A41B-DE1961BDB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729" y="4441937"/>
            <a:ext cx="1748118" cy="690433"/>
          </a:xfrm>
          <a:prstGeom prst="rect">
            <a:avLst/>
          </a:prstGeom>
        </p:spPr>
      </p:pic>
      <p:pic>
        <p:nvPicPr>
          <p:cNvPr id="7" name="Picture 7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8D1A56D5-34D2-4A7D-813C-A6DDE65C6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566" y="4276164"/>
            <a:ext cx="1180541" cy="860612"/>
          </a:xfrm>
          <a:prstGeom prst="rect">
            <a:avLst/>
          </a:prstGeom>
        </p:spPr>
      </p:pic>
      <p:pic>
        <p:nvPicPr>
          <p:cNvPr id="8" name="Picture 8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71F7E671-1BF7-4F28-B75B-CA4731C758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452" r="-524" b="20833"/>
          <a:stretch/>
        </p:blipFill>
        <p:spPr>
          <a:xfrm>
            <a:off x="6951008" y="4344853"/>
            <a:ext cx="1723477" cy="903802"/>
          </a:xfrm>
          <a:prstGeom prst="rect">
            <a:avLst/>
          </a:prstGeom>
        </p:spPr>
      </p:pic>
      <p:pic>
        <p:nvPicPr>
          <p:cNvPr id="9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6564D8F0-CF3E-4A82-BB2D-D078D295D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0565" y="4420932"/>
            <a:ext cx="2743200" cy="741405"/>
          </a:xfrm>
          <a:prstGeom prst="rect">
            <a:avLst/>
          </a:prstGeom>
        </p:spPr>
      </p:pic>
      <p:pic>
        <p:nvPicPr>
          <p:cNvPr id="10" name="Picture 10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3ECC570C-185E-4B49-8B07-7C8CDC1AA9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03" b="35076"/>
          <a:stretch/>
        </p:blipFill>
        <p:spPr>
          <a:xfrm>
            <a:off x="762000" y="1250826"/>
            <a:ext cx="1918448" cy="189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62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290850" y="379620"/>
            <a:ext cx="546646" cy="390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10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Unificando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tabelas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db_order_items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925DA8-2EAB-4C4E-8094-48E375EEA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075" y="1866489"/>
            <a:ext cx="2266950" cy="22288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3D1CB45-D8E0-498B-BCAA-F6B1E217B441}"/>
              </a:ext>
            </a:extLst>
          </p:cNvPr>
          <p:cNvSpPr txBox="1"/>
          <p:nvPr/>
        </p:nvSpPr>
        <p:spPr>
          <a:xfrm>
            <a:off x="1651000" y="1418814"/>
            <a:ext cx="225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solidFill>
                  <a:srgbClr val="008F9E"/>
                </a:solidFill>
              </a:rPr>
              <a:t>db_order_items</a:t>
            </a:r>
            <a:endParaRPr lang="pt-BR" sz="2400" b="1" dirty="0">
              <a:solidFill>
                <a:srgbClr val="008F9E"/>
              </a:solidFill>
            </a:endParaRPr>
          </a:p>
        </p:txBody>
      </p:sp>
      <p:sp>
        <p:nvSpPr>
          <p:cNvPr id="16" name="CaixaDeTexto 18">
            <a:extLst>
              <a:ext uri="{FF2B5EF4-FFF2-40B4-BE49-F238E27FC236}">
                <a16:creationId xmlns:a16="http://schemas.microsoft.com/office/drawing/2014/main" id="{32400D3C-62FE-4CE5-95AA-C9152D610E9F}"/>
              </a:ext>
            </a:extLst>
          </p:cNvPr>
          <p:cNvSpPr txBox="1"/>
          <p:nvPr/>
        </p:nvSpPr>
        <p:spPr>
          <a:xfrm>
            <a:off x="5793991" y="1663695"/>
            <a:ext cx="44167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b="1" dirty="0">
                <a:solidFill>
                  <a:srgbClr val="FF0000"/>
                </a:solidFill>
                <a:latin typeface="Open Sans" panose="020B0604020202020204"/>
              </a:rPr>
              <a:t>Criada na forma de tabela uma base unificando as informações de todas as tabelas – </a:t>
            </a:r>
            <a:r>
              <a:rPr lang="pt-BR" sz="1400" b="1" dirty="0" err="1">
                <a:solidFill>
                  <a:srgbClr val="FF0000"/>
                </a:solidFill>
                <a:latin typeface="Open Sans" panose="020B0604020202020204"/>
              </a:rPr>
              <a:t>db_order_items</a:t>
            </a:r>
            <a:endParaRPr lang="pt-BR" sz="1400" b="1" dirty="0">
              <a:solidFill>
                <a:srgbClr val="FF0000"/>
              </a:solidFill>
              <a:latin typeface="Open Sans" panose="020B0604020202020204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algn="just"/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Critérios</a:t>
            </a: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FF0000"/>
                </a:solidFill>
                <a:latin typeface="Open Sans" panose="020B0604020202020204"/>
              </a:rPr>
              <a:t>Grão</a:t>
            </a:r>
            <a:r>
              <a:rPr lang="pt-BR" sz="1400" dirty="0">
                <a:solidFill>
                  <a:srgbClr val="FF0000"/>
                </a:solidFill>
                <a:latin typeface="Open Sans" panose="020B0604020202020204"/>
              </a:rPr>
              <a:t> é o 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/>
              </a:rPr>
              <a:t>item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, visto que a informação do </a:t>
            </a:r>
            <a:r>
              <a:rPr lang="pt-BR" sz="1400" b="1" dirty="0" err="1">
                <a:solidFill>
                  <a:srgbClr val="FF0000"/>
                </a:solidFill>
                <a:latin typeface="Open Sans" panose="020B0604020202020204"/>
              </a:rPr>
              <a:t>seller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dirty="0">
                <a:solidFill>
                  <a:srgbClr val="FF0000"/>
                </a:solidFill>
                <a:latin typeface="Open Sans" panose="020B0604020202020204"/>
              </a:rPr>
              <a:t>está no item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e não na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FF0000"/>
                </a:solidFill>
                <a:latin typeface="Open Sans" panose="020B0604020202020204"/>
              </a:rPr>
              <a:t>Tabela única baseada na </a:t>
            </a:r>
            <a:r>
              <a:rPr lang="pt-BR" sz="1400" b="1" dirty="0" err="1">
                <a:solidFill>
                  <a:srgbClr val="FF0000"/>
                </a:solidFill>
                <a:latin typeface="Open Sans" panose="020B0604020202020204"/>
              </a:rPr>
              <a:t>tb_order_items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/>
              </a:rPr>
              <a:t>, e agregando informações da </a:t>
            </a:r>
            <a:r>
              <a:rPr lang="pt-BR" sz="1400" b="1" dirty="0" err="1">
                <a:solidFill>
                  <a:srgbClr val="FF0000"/>
                </a:solidFill>
                <a:latin typeface="Open Sans" panose="020B0604020202020204"/>
              </a:rPr>
              <a:t>tb_orders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/>
              </a:rPr>
              <a:t>, </a:t>
            </a:r>
            <a:r>
              <a:rPr lang="pt-BR" sz="1400" b="1" dirty="0" err="1">
                <a:solidFill>
                  <a:srgbClr val="FF0000"/>
                </a:solidFill>
                <a:latin typeface="Open Sans" panose="020B0604020202020204"/>
              </a:rPr>
              <a:t>tb_sellers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/>
              </a:rPr>
              <a:t>, </a:t>
            </a:r>
            <a:r>
              <a:rPr lang="pt-BR" sz="1400" b="1" dirty="0" err="1">
                <a:solidFill>
                  <a:srgbClr val="FF0000"/>
                </a:solidFill>
                <a:latin typeface="Open Sans" panose="020B0604020202020204"/>
              </a:rPr>
              <a:t>tb_products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/>
              </a:rPr>
              <a:t>, </a:t>
            </a:r>
            <a:r>
              <a:rPr lang="pt-BR" sz="1400" b="1" dirty="0" err="1">
                <a:solidFill>
                  <a:srgbClr val="FF0000"/>
                </a:solidFill>
                <a:latin typeface="Open Sans" panose="020B0604020202020204"/>
              </a:rPr>
              <a:t>tb_customers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/>
              </a:rPr>
              <a:t>,  </a:t>
            </a:r>
            <a:r>
              <a:rPr lang="pt-BR" sz="1400" b="1" dirty="0" err="1">
                <a:solidFill>
                  <a:srgbClr val="FF0000"/>
                </a:solidFill>
                <a:latin typeface="Open Sans" panose="020B0604020202020204"/>
              </a:rPr>
              <a:t>v_order_payments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/>
              </a:rPr>
              <a:t> e </a:t>
            </a:r>
            <a:r>
              <a:rPr lang="pt-BR" sz="1400" b="1" dirty="0" err="1">
                <a:solidFill>
                  <a:srgbClr val="FF0000"/>
                </a:solidFill>
                <a:latin typeface="Open Sans" panose="020B0604020202020204"/>
              </a:rPr>
              <a:t>v_reviews</a:t>
            </a:r>
            <a:endParaRPr lang="pt-BR" sz="1400" b="1" dirty="0">
              <a:solidFill>
                <a:srgbClr val="FF0000"/>
              </a:solidFill>
              <a:latin typeface="Open Sans" panose="020B0604020202020204"/>
            </a:endParaRPr>
          </a:p>
          <a:p>
            <a:pPr algn="just"/>
            <a:endParaRPr lang="pt-BR" sz="1400" b="1" dirty="0">
              <a:solidFill>
                <a:srgbClr val="FF0000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Excluídos os meses de 2016 ou após 2018 -08, pois possuem poucos registros.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92361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4780" y="379620"/>
            <a:ext cx="38265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11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Unificando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tabelas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db_order_items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pic>
        <p:nvPicPr>
          <p:cNvPr id="13" name="Imagem 8" descr="Fotocopiadora">
            <a:extLst>
              <a:ext uri="{FF2B5EF4-FFF2-40B4-BE49-F238E27FC236}">
                <a16:creationId xmlns:a16="http://schemas.microsoft.com/office/drawing/2014/main" id="{1F3F7300-5B55-478E-A13E-22FC7254A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09429" y="1508735"/>
            <a:ext cx="1065600" cy="1065600"/>
          </a:xfrm>
          <a:prstGeom prst="ellipse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272791E3-6909-4F7C-8500-5764E84269D3}"/>
              </a:ext>
            </a:extLst>
          </p:cNvPr>
          <p:cNvSpPr/>
          <p:nvPr/>
        </p:nvSpPr>
        <p:spPr>
          <a:xfrm>
            <a:off x="-8967" y="854004"/>
            <a:ext cx="9961332" cy="458496"/>
          </a:xfrm>
          <a:prstGeom prst="rect">
            <a:avLst/>
          </a:prstGeom>
          <a:gradFill>
            <a:gsLst>
              <a:gs pos="0">
                <a:srgbClr val="008F9E"/>
              </a:gs>
              <a:gs pos="50000">
                <a:srgbClr val="6ADBD9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/>
            </a:endParaRPr>
          </a:p>
        </p:txBody>
      </p:sp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A0F5DA22-67C2-4C0B-87EA-F83E3590BACF}"/>
              </a:ext>
            </a:extLst>
          </p:cNvPr>
          <p:cNvSpPr txBox="1"/>
          <p:nvPr/>
        </p:nvSpPr>
        <p:spPr>
          <a:xfrm>
            <a:off x="3258967" y="2593649"/>
            <a:ext cx="2142568" cy="341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Informações do Item</a:t>
            </a:r>
            <a:endParaRPr sz="12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order_id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order_item_id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customer_id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seller_id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customer_unique_id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order_status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price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freight_value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seller_region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customer_region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is_samestate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is_ontime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avg_review_score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qty_low_4</a:t>
            </a:r>
            <a:endParaRPr lang="pt-BR" sz="12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963E87CE-5572-4ED8-8F08-85E7BA9D3545}"/>
              </a:ext>
            </a:extLst>
          </p:cNvPr>
          <p:cNvSpPr txBox="1"/>
          <p:nvPr/>
        </p:nvSpPr>
        <p:spPr>
          <a:xfrm>
            <a:off x="5868968" y="2555282"/>
            <a:ext cx="2639457" cy="3457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Informações do Produto</a:t>
            </a:r>
            <a:endParaRPr sz="12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product_id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product_category_name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product_description_lenght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product_photos_qty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product_weight_g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product_volume_cm3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00C4C354-3E51-48B7-A420-E30E9A14A9F3}"/>
              </a:ext>
            </a:extLst>
          </p:cNvPr>
          <p:cNvSpPr txBox="1"/>
          <p:nvPr/>
        </p:nvSpPr>
        <p:spPr>
          <a:xfrm>
            <a:off x="440598" y="2610122"/>
            <a:ext cx="2331297" cy="370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Datas do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order_date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order_dow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order_yyyymm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order_h</a:t>
            </a:r>
            <a:r>
              <a:rPr lang="en-US" sz="1100" b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days_estimated_dlv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days_approval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days_dlv_carr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days_dlv_cust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days_limit_ship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Imagem 2" descr="Calendário diário">
            <a:extLst>
              <a:ext uri="{FF2B5EF4-FFF2-40B4-BE49-F238E27FC236}">
                <a16:creationId xmlns:a16="http://schemas.microsoft.com/office/drawing/2014/main" id="{369EEAA1-650D-482D-A0B9-99898B1239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94134" y="1508735"/>
            <a:ext cx="1066800" cy="1066800"/>
          </a:xfrm>
          <a:prstGeom prst="ellipse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6C084725-A33A-40B7-A7E3-DE5F797D8023}"/>
              </a:ext>
            </a:extLst>
          </p:cNvPr>
          <p:cNvSpPr txBox="1"/>
          <p:nvPr/>
        </p:nvSpPr>
        <p:spPr>
          <a:xfrm>
            <a:off x="360000" y="924571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Criados </a:t>
            </a:r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32 atributos 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ou</a:t>
            </a:r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b="1" err="1">
                <a:solidFill>
                  <a:srgbClr val="434343"/>
                </a:solidFill>
                <a:latin typeface="Open Sans" panose="020B0604020202020204"/>
              </a:rPr>
              <a:t>feature</a:t>
            </a:r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b="1" err="1">
                <a:solidFill>
                  <a:srgbClr val="434343"/>
                </a:solidFill>
                <a:latin typeface="Open Sans" panose="020B0604020202020204"/>
              </a:rPr>
              <a:t>engineering</a:t>
            </a:r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com as bases disponibilizadas.</a:t>
            </a:r>
          </a:p>
        </p:txBody>
      </p:sp>
      <p:sp>
        <p:nvSpPr>
          <p:cNvPr id="27" name="Botão de Ação: Obter Informações 26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A96C907D-807A-4616-8E39-D3B7A3E6F682}"/>
              </a:ext>
            </a:extLst>
          </p:cNvPr>
          <p:cNvSpPr/>
          <p:nvPr/>
        </p:nvSpPr>
        <p:spPr>
          <a:xfrm>
            <a:off x="9519083" y="90834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8" descr="Cartão de crédito">
            <a:extLst>
              <a:ext uri="{FF2B5EF4-FFF2-40B4-BE49-F238E27FC236}">
                <a16:creationId xmlns:a16="http://schemas.microsoft.com/office/drawing/2014/main" id="{6A0A18A2-CFA2-4059-9A7B-B2664B46F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912368" y="1489682"/>
            <a:ext cx="1065600" cy="1065600"/>
          </a:xfrm>
          <a:prstGeom prst="ellipse">
            <a:avLst/>
          </a:prstGeom>
        </p:spPr>
      </p:pic>
      <p:sp>
        <p:nvSpPr>
          <p:cNvPr id="30" name="Google Shape;115;p18">
            <a:extLst>
              <a:ext uri="{FF2B5EF4-FFF2-40B4-BE49-F238E27FC236}">
                <a16:creationId xmlns:a16="http://schemas.microsoft.com/office/drawing/2014/main" id="{7F0E14D6-6490-4E48-9C72-4869E3B86C92}"/>
              </a:ext>
            </a:extLst>
          </p:cNvPr>
          <p:cNvSpPr txBox="1"/>
          <p:nvPr/>
        </p:nvSpPr>
        <p:spPr>
          <a:xfrm>
            <a:off x="8546582" y="2572016"/>
            <a:ext cx="1935681" cy="331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Forma de Pagamento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is_voucher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is_bankslip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is_cc</a:t>
            </a:r>
            <a:endParaRPr lang="en-US"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is_dc</a:t>
            </a:r>
            <a:endParaRPr sz="1100" b="1">
              <a:solidFill>
                <a:srgbClr val="008F9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" name="Imagem 7" descr="Lista">
            <a:extLst>
              <a:ext uri="{FF2B5EF4-FFF2-40B4-BE49-F238E27FC236}">
                <a16:creationId xmlns:a16="http://schemas.microsoft.com/office/drawing/2014/main" id="{B78B72C5-CCAD-4B25-B794-1A79D47649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484725" y="1505437"/>
            <a:ext cx="1119809" cy="111980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0206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4780" y="379620"/>
            <a:ext cx="38265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12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3.ii. Base original – Datamart Mensal de Sellers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dm_sellers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925DA8-2EAB-4C4E-8094-48E375EEA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075" y="1419225"/>
            <a:ext cx="2266950" cy="22288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3D1CB45-D8E0-498B-BCAA-F6B1E217B441}"/>
              </a:ext>
            </a:extLst>
          </p:cNvPr>
          <p:cNvSpPr txBox="1"/>
          <p:nvPr/>
        </p:nvSpPr>
        <p:spPr>
          <a:xfrm>
            <a:off x="1651000" y="971550"/>
            <a:ext cx="225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err="1">
                <a:solidFill>
                  <a:srgbClr val="008F9E"/>
                </a:solidFill>
              </a:rPr>
              <a:t>dm_sellers</a:t>
            </a:r>
            <a:endParaRPr lang="pt-BR" sz="2400" b="1">
              <a:solidFill>
                <a:srgbClr val="008F9E"/>
              </a:solidFill>
            </a:endParaRPr>
          </a:p>
        </p:txBody>
      </p:sp>
      <p:sp>
        <p:nvSpPr>
          <p:cNvPr id="16" name="CaixaDeTexto 18">
            <a:extLst>
              <a:ext uri="{FF2B5EF4-FFF2-40B4-BE49-F238E27FC236}">
                <a16:creationId xmlns:a16="http://schemas.microsoft.com/office/drawing/2014/main" id="{32400D3C-62FE-4CE5-95AA-C9152D610E9F}"/>
              </a:ext>
            </a:extLst>
          </p:cNvPr>
          <p:cNvSpPr txBox="1"/>
          <p:nvPr/>
        </p:nvSpPr>
        <p:spPr>
          <a:xfrm>
            <a:off x="541160" y="4325610"/>
            <a:ext cx="45525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Geral 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algn="just"/>
            <a:r>
              <a:rPr lang="pt-BR" dirty="0" err="1">
                <a:solidFill>
                  <a:srgbClr val="FF0000"/>
                </a:solidFill>
                <a:latin typeface="Open Sans" panose="020B0604020202020204"/>
              </a:rPr>
              <a:t>Datamart</a:t>
            </a:r>
            <a:r>
              <a:rPr lang="pt-BR" dirty="0">
                <a:solidFill>
                  <a:srgbClr val="FF0000"/>
                </a:solidFill>
                <a:latin typeface="Open Sans" panose="020B0604020202020204"/>
              </a:rPr>
              <a:t> mensal de </a:t>
            </a:r>
            <a:r>
              <a:rPr lang="pt-BR" dirty="0" err="1">
                <a:solidFill>
                  <a:srgbClr val="FF0000"/>
                </a:solidFill>
                <a:latin typeface="Open Sans" panose="020B0604020202020204"/>
              </a:rPr>
              <a:t>sellers</a:t>
            </a:r>
            <a:r>
              <a:rPr lang="pt-BR" dirty="0">
                <a:solidFill>
                  <a:srgbClr val="FF0000"/>
                </a:solidFill>
                <a:latin typeface="Open Sans" panose="020B0604020202020204"/>
              </a:rPr>
              <a:t>, indicando para cada </a:t>
            </a:r>
            <a:r>
              <a:rPr lang="pt-BR" dirty="0" err="1">
                <a:solidFill>
                  <a:srgbClr val="FF0000"/>
                </a:solidFill>
                <a:latin typeface="Open Sans" panose="020B0604020202020204"/>
              </a:rPr>
              <a:t>seller</a:t>
            </a:r>
            <a:r>
              <a:rPr lang="pt-BR" dirty="0">
                <a:solidFill>
                  <a:srgbClr val="FF0000"/>
                </a:solidFill>
                <a:latin typeface="Open Sans" panose="020B0604020202020204"/>
              </a:rPr>
              <a:t> que já existiu, sua situação no mês de referência  – </a:t>
            </a:r>
            <a:r>
              <a:rPr lang="pt-BR" b="1" dirty="0" err="1">
                <a:solidFill>
                  <a:srgbClr val="FF0000"/>
                </a:solidFill>
                <a:latin typeface="Open Sans" panose="020B0604020202020204"/>
              </a:rPr>
              <a:t>dm_sellers</a:t>
            </a:r>
            <a:r>
              <a:rPr lang="pt-BR" dirty="0">
                <a:solidFill>
                  <a:srgbClr val="FF0000"/>
                </a:solidFill>
                <a:latin typeface="Open Sans" panose="020B0604020202020204"/>
              </a:rPr>
              <a:t>. Gerado período de </a:t>
            </a:r>
            <a:r>
              <a:rPr lang="pt-BR" b="1" dirty="0">
                <a:solidFill>
                  <a:srgbClr val="FF0000"/>
                </a:solidFill>
                <a:latin typeface="Open Sans" panose="020B0604020202020204"/>
              </a:rPr>
              <a:t>2017-07 até 2018-08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</p:txBody>
      </p:sp>
      <p:sp>
        <p:nvSpPr>
          <p:cNvPr id="17" name="CaixaDeTexto 18">
            <a:extLst>
              <a:ext uri="{FF2B5EF4-FFF2-40B4-BE49-F238E27FC236}">
                <a16:creationId xmlns:a16="http://schemas.microsoft.com/office/drawing/2014/main" id="{3B356D1E-92CB-4E25-9750-5C8EF0E3D820}"/>
              </a:ext>
            </a:extLst>
          </p:cNvPr>
          <p:cNvSpPr txBox="1"/>
          <p:nvPr/>
        </p:nvSpPr>
        <p:spPr>
          <a:xfrm>
            <a:off x="5639297" y="1087100"/>
            <a:ext cx="522914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Critérios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Granularidade é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/mês.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Se a primeira venda do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 é no Mês de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ele é 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/>
              </a:rPr>
              <a:t>new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Se o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ficou por mais de 6 meses sem vender e voltou a vender no mês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é 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/>
              </a:rPr>
              <a:t>reativado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  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Se fez pelo menos uma venda nos últimos 6 meses em relação ao Mês de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é 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/>
              </a:rPr>
              <a:t>ativo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New não é considerado ativo no mês de ref.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Reativado não é considerado ativo no mês de ref.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Se a última venda foi em um mês anterior aos últimos 6 meses é </a:t>
            </a:r>
            <a:r>
              <a:rPr lang="pt-BR" sz="1400" b="1" dirty="0" err="1">
                <a:solidFill>
                  <a:srgbClr val="FF0000"/>
                </a:solidFill>
                <a:latin typeface="Open Sans" panose="020B0604020202020204"/>
              </a:rPr>
              <a:t>churn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Se a última venda foi em um mês anterior aos últimos 7 meses é 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/>
              </a:rPr>
              <a:t>inativo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algn="just"/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Tabelas de apoio: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dim_data_ref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: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Dimensão contendo todas as datas em relação a data de referência.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aux_seller_best_product_category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: Tabela auxiliar com as informações para cada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, até o mês de referência, de qual o nome da categoria que ele mais vendeu nos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ultimos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6  meses (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best_product_category_name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), assim como qual foi a receita (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revenue_best_product_category_semester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234318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4780" y="379620"/>
            <a:ext cx="38265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13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3.ii. Base original – Datamart Mensal de Sellers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dm_sellers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pic>
        <p:nvPicPr>
          <p:cNvPr id="13" name="Imagem 8" descr="Caminhão">
            <a:extLst>
              <a:ext uri="{FF2B5EF4-FFF2-40B4-BE49-F238E27FC236}">
                <a16:creationId xmlns:a16="http://schemas.microsoft.com/office/drawing/2014/main" id="{1F3F7300-5B55-478E-A13E-22FC7254A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61835" y="1508735"/>
            <a:ext cx="1065600" cy="1065600"/>
          </a:xfrm>
          <a:prstGeom prst="ellipse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272791E3-6909-4F7C-8500-5764E84269D3}"/>
              </a:ext>
            </a:extLst>
          </p:cNvPr>
          <p:cNvSpPr/>
          <p:nvPr/>
        </p:nvSpPr>
        <p:spPr>
          <a:xfrm>
            <a:off x="-8967" y="854004"/>
            <a:ext cx="9961332" cy="458496"/>
          </a:xfrm>
          <a:prstGeom prst="rect">
            <a:avLst/>
          </a:prstGeom>
          <a:gradFill>
            <a:gsLst>
              <a:gs pos="0">
                <a:srgbClr val="008F9E"/>
              </a:gs>
              <a:gs pos="50000">
                <a:srgbClr val="6ADBD9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/>
            </a:endParaRPr>
          </a:p>
        </p:txBody>
      </p:sp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A0F5DA22-67C2-4C0B-87EA-F83E3590BACF}"/>
              </a:ext>
            </a:extLst>
          </p:cNvPr>
          <p:cNvSpPr txBox="1"/>
          <p:nvPr/>
        </p:nvSpPr>
        <p:spPr>
          <a:xfrm>
            <a:off x="279030" y="2591068"/>
            <a:ext cx="2142568" cy="341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 dirty="0" err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Seller</a:t>
            </a: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yyyymm_ref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seller_id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seller_region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min_order_date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max_order_date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qty_customers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days_first_order_item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days_last_order_item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avg_days_dlv_cust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avg_days_dlv_cust_quarter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avg_days_approval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avg_days_approval_quarter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is_new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is_reactivated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is_active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is_churn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is_inactive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qty_review_low_4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963E87CE-5572-4ED8-8F08-85E7BA9D3545}"/>
              </a:ext>
            </a:extLst>
          </p:cNvPr>
          <p:cNvSpPr txBox="1"/>
          <p:nvPr/>
        </p:nvSpPr>
        <p:spPr>
          <a:xfrm>
            <a:off x="2988747" y="2600596"/>
            <a:ext cx="2639457" cy="3457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Vendas</a:t>
            </a: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qty_order_item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qty_order_item_month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qty_order_item_quarter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qty_order_item_semester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qty_order_item_year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total_revenue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revenue_month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revenue_quarter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revenue_semester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revenue_year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distinct_product</a:t>
            </a:r>
            <a:endParaRPr lang="en-US" sz="12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distinct_category</a:t>
            </a:r>
            <a:endParaRPr lang="en-US" sz="12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best_product_category_name</a:t>
            </a:r>
            <a:endParaRPr lang="en-US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revenue_best_category_semester</a:t>
            </a:r>
            <a:endParaRPr lang="en-US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00C4C354-3E51-48B7-A420-E30E9A14A9F3}"/>
              </a:ext>
            </a:extLst>
          </p:cNvPr>
          <p:cNvSpPr txBox="1"/>
          <p:nvPr/>
        </p:nvSpPr>
        <p:spPr>
          <a:xfrm>
            <a:off x="6177020" y="2591069"/>
            <a:ext cx="2331297" cy="370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Status de Pedidos  e entrega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total_outtime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total_outtime_month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total_outtime_quarter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total_outtime_semester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total_outtime_ratio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total_not_delivered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total_not_delivered_month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total_not_delivered_quarter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total_not_delivered_semester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total_not_delivered_ratio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total_canceled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total_canceled_month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total_canceled_quarter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total_canceled_semester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total_canceled_ratio</a:t>
            </a:r>
            <a:endParaRPr lang="en-US"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total_samestate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total_samestate_month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total_samestate_quarter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total_samestate_semester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total_samestate_ratio</a:t>
            </a:r>
            <a:endParaRPr lang="en-US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Imagem 2" descr="Crachá de funcionário">
            <a:extLst>
              <a:ext uri="{FF2B5EF4-FFF2-40B4-BE49-F238E27FC236}">
                <a16:creationId xmlns:a16="http://schemas.microsoft.com/office/drawing/2014/main" id="{369EEAA1-650D-482D-A0B9-99898B1239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94134" y="1508735"/>
            <a:ext cx="1066800" cy="1066800"/>
          </a:xfrm>
          <a:prstGeom prst="ellipse">
            <a:avLst/>
          </a:prstGeom>
        </p:spPr>
      </p:pic>
      <p:pic>
        <p:nvPicPr>
          <p:cNvPr id="23" name="Imagem 7" descr="Registrar">
            <a:extLst>
              <a:ext uri="{FF2B5EF4-FFF2-40B4-BE49-F238E27FC236}">
                <a16:creationId xmlns:a16="http://schemas.microsoft.com/office/drawing/2014/main" id="{2F9E2E51-BEDD-43DC-9A62-817E919CD9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444619" y="1514963"/>
            <a:ext cx="1119809" cy="1119809"/>
          </a:xfrm>
          <a:prstGeom prst="ellipse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6C084725-A33A-40B7-A7E3-DE5F797D8023}"/>
              </a:ext>
            </a:extLst>
          </p:cNvPr>
          <p:cNvSpPr txBox="1"/>
          <p:nvPr/>
        </p:nvSpPr>
        <p:spPr>
          <a:xfrm>
            <a:off x="360000" y="924571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Criados </a:t>
            </a:r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61 atributos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 para o </a:t>
            </a:r>
            <a:r>
              <a:rPr lang="pt-BR" sz="1400" b="1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 para o </a:t>
            </a:r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mês de referência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</p:txBody>
      </p:sp>
      <p:sp>
        <p:nvSpPr>
          <p:cNvPr id="27" name="Botão de Ação: Obter Informações 26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A96C907D-807A-4616-8E39-D3B7A3E6F682}"/>
              </a:ext>
            </a:extLst>
          </p:cNvPr>
          <p:cNvSpPr/>
          <p:nvPr/>
        </p:nvSpPr>
        <p:spPr>
          <a:xfrm>
            <a:off x="9519083" y="90834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8" descr="Cartão de crédito">
            <a:extLst>
              <a:ext uri="{FF2B5EF4-FFF2-40B4-BE49-F238E27FC236}">
                <a16:creationId xmlns:a16="http://schemas.microsoft.com/office/drawing/2014/main" id="{6A0A18A2-CFA2-4059-9A7B-B2664B46FE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202882" y="1489682"/>
            <a:ext cx="1065600" cy="1065600"/>
          </a:xfrm>
          <a:prstGeom prst="ellipse">
            <a:avLst/>
          </a:prstGeom>
        </p:spPr>
      </p:pic>
      <p:sp>
        <p:nvSpPr>
          <p:cNvPr id="30" name="Google Shape;115;p18">
            <a:extLst>
              <a:ext uri="{FF2B5EF4-FFF2-40B4-BE49-F238E27FC236}">
                <a16:creationId xmlns:a16="http://schemas.microsoft.com/office/drawing/2014/main" id="{7F0E14D6-6490-4E48-9C72-4869E3B86C92}"/>
              </a:ext>
            </a:extLst>
          </p:cNvPr>
          <p:cNvSpPr txBox="1"/>
          <p:nvPr/>
        </p:nvSpPr>
        <p:spPr>
          <a:xfrm>
            <a:off x="8918067" y="2572016"/>
            <a:ext cx="2331297" cy="331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Forma de Pagamento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total_bank_slip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total_bank_slip_month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total_bank_slip_quarter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total_bank_slip_semester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total_bank_slip_ratio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total_cc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total_cc_month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total_cc_quarter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total_cc_semester</a:t>
            </a:r>
            <a:endParaRPr lang="en-US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total_cc_ratio</a:t>
            </a:r>
            <a:endParaRPr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32568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E499A8B3-8115-41D3-9AB3-0E7F7F5C5498}"/>
              </a:ext>
            </a:extLst>
          </p:cNvPr>
          <p:cNvSpPr txBox="1"/>
          <p:nvPr/>
        </p:nvSpPr>
        <p:spPr>
          <a:xfrm>
            <a:off x="387710" y="2902526"/>
            <a:ext cx="1882423" cy="186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sellers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Tamanho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Status do </a:t>
            </a:r>
            <a:r>
              <a:rPr lang="pt-BR" sz="12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seller</a:t>
            </a:r>
            <a:endParaRPr lang="pt-BR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Região do </a:t>
            </a:r>
            <a:r>
              <a:rPr lang="pt-BR" sz="12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Seller</a:t>
            </a:r>
            <a:endParaRPr lang="pt-BR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UF de entrega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Ticket médio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Forma de pagamento</a:t>
            </a:r>
            <a:endParaRPr lang="en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748817" y="1549384"/>
            <a:ext cx="9171769" cy="291628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solidFill>
              <a:srgbClr val="008F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792358" y="1596110"/>
            <a:ext cx="73206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chemeClr val="bg1"/>
                </a:solidFill>
                <a:latin typeface="Open Sans" panose="020B0604020202020204"/>
              </a:rPr>
              <a:t>Persona – </a:t>
            </a:r>
            <a:r>
              <a:rPr lang="pt-BR" sz="1400" b="1" dirty="0" err="1">
                <a:solidFill>
                  <a:schemeClr val="bg1"/>
                </a:solidFill>
                <a:latin typeface="Open Sans" panose="020B0604020202020204"/>
              </a:rPr>
              <a:t>Seller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/>
              </a:rPr>
              <a:t>  (Ref. mês 08 de 2018)</a:t>
            </a:r>
          </a:p>
          <a:p>
            <a:endParaRPr lang="pt-BR" sz="14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A maior parte dos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são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pequenos (P)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- &lt; 10 clientes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(62%)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Apesar de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sellers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P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serem a maioria, trazem apenas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R$487.000 de receita do mês (16%)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Apesar de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sellers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P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serem a maioria, possuem apenas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6.747 clientes da base total de clientes (6%)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Aa maior parte da base é de </a:t>
            </a:r>
            <a:r>
              <a:rPr lang="pt-BR" sz="1200" dirty="0" err="1">
                <a:solidFill>
                  <a:schemeClr val="bg1"/>
                </a:solidFill>
                <a:latin typeface="Open Sans" panose="020B0604020202020204"/>
              </a:rPr>
              <a:t>sellers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ativos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(60%)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A maior parte deles está concentrada 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SP (60%)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Os </a:t>
            </a:r>
            <a:r>
              <a:rPr lang="pt-BR" sz="1200" dirty="0" err="1">
                <a:solidFill>
                  <a:schemeClr val="bg1"/>
                </a:solidFill>
                <a:latin typeface="Open Sans" panose="020B0604020202020204"/>
              </a:rPr>
              <a:t>sellers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vendem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(61%)  dos itens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para uma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UF diferentes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da sua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Recebem por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cartão de crédito (77%)</a:t>
            </a:r>
          </a:p>
          <a:p>
            <a:endParaRPr lang="pt-BR" sz="8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43" name="Botão de Ação: Obter Informações 4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42E91FC-11F5-4E8C-859F-BCD54E731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33925" y="1549385"/>
            <a:ext cx="1581211" cy="291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8" descr="Rede de usuários">
            <a:extLst>
              <a:ext uri="{FF2B5EF4-FFF2-40B4-BE49-F238E27FC236}">
                <a16:creationId xmlns:a16="http://schemas.microsoft.com/office/drawing/2014/main" id="{193C0063-9825-456B-9883-CA544E0BD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18600" y="1524004"/>
            <a:ext cx="1065600" cy="1065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21057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POR SIZE E  MÊS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62EDF9F-7A4E-4E3F-90FA-50C5A389C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64" y="1186224"/>
            <a:ext cx="4897778" cy="422480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018E999-6B45-484D-BB65-44E901FDF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360" y="1186224"/>
            <a:ext cx="4891710" cy="42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36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POR SIZE E  MÊS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095293D-65DA-4035-BBA1-71F1FB794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60" y="1639957"/>
            <a:ext cx="3960982" cy="385674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D269B10-0B7C-4C84-AE2D-8089CF86F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509" y="1639957"/>
            <a:ext cx="4760166" cy="364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64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POR MÊS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2298DBA-887A-4AFC-B98D-E7F5F3992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25" y="1258215"/>
            <a:ext cx="5191256" cy="423812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4428745-4522-4FEF-A100-2A2CC5E7C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073" y="1128514"/>
            <a:ext cx="4213313" cy="449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40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POR SIZE E  MÊS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0D4AA8E-35FD-497E-979D-E4089BE22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825" y="1264177"/>
            <a:ext cx="4121527" cy="415131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A4D60BC-6EBD-40AC-8656-516F053A7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974" y="1264177"/>
            <a:ext cx="4053205" cy="415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07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POR MÊS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FC26C5-628B-4D4C-A1F6-94C19E944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225" y="1359176"/>
            <a:ext cx="4668095" cy="429867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34351EB-D619-40F6-824A-8C988407D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864" y="1550505"/>
            <a:ext cx="4303324" cy="391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01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80529D9D-C2B2-470D-B367-E075AC891869}"/>
              </a:ext>
            </a:extLst>
          </p:cNvPr>
          <p:cNvSpPr/>
          <p:nvPr/>
        </p:nvSpPr>
        <p:spPr>
          <a:xfrm>
            <a:off x="765298" y="3145734"/>
            <a:ext cx="1911176" cy="490649"/>
          </a:xfrm>
          <a:prstGeom prst="rect">
            <a:avLst/>
          </a:prstGeom>
          <a:solidFill>
            <a:srgbClr val="008F9E"/>
          </a:solidFill>
          <a:ln>
            <a:solidFill>
              <a:srgbClr val="008F9E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008F9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3BC5DF4B-E00C-4704-BEC5-973E46B41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  <a:solidFill>
            <a:srgbClr val="6ADBD9"/>
          </a:solidFill>
          <a:ln>
            <a:solidFill>
              <a:srgbClr val="6ADBD9"/>
            </a:solidFill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FIA LABDATA.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277200" y="2288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sz="2600" b="0" i="0" u="none" strike="noStrike" kern="1200" cap="none" spc="0" normalizeH="0" baseline="0" noProof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 panose="020B0604020202020204" charset="0"/>
                <a:cs typeface="Open Sans" panose="020B0604020202020204" charset="0"/>
              </a:rPr>
              <a:t>Currículo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 panose="020B0604020202020204" charset="0"/>
                <a:cs typeface="Open Sans" panose="020B0604020202020204" charset="0"/>
              </a:rPr>
              <a:t> - </a:t>
            </a:r>
            <a:r>
              <a:rPr lang="pt-BR" sz="2600">
                <a:solidFill>
                  <a:srgbClr val="434343"/>
                </a:solidFill>
                <a:latin typeface="Open Sans" panose="020B0604020202020204"/>
              </a:rPr>
              <a:t>Victor </a:t>
            </a:r>
            <a:r>
              <a:rPr lang="pt-BR" sz="2600" err="1">
                <a:solidFill>
                  <a:srgbClr val="434343"/>
                </a:solidFill>
                <a:latin typeface="Open Sans" panose="020B0604020202020204"/>
              </a:rPr>
              <a:t>Luis</a:t>
            </a:r>
            <a:r>
              <a:rPr lang="pt-BR" sz="2600">
                <a:solidFill>
                  <a:srgbClr val="434343"/>
                </a:solidFill>
                <a:latin typeface="Open Sans" panose="020B0604020202020204"/>
              </a:rPr>
              <a:t> Martins </a:t>
            </a:r>
            <a:r>
              <a:rPr lang="pt-BR" sz="2600" err="1">
                <a:solidFill>
                  <a:srgbClr val="434343"/>
                </a:solidFill>
                <a:latin typeface="Open Sans" panose="020B0604020202020204"/>
              </a:rPr>
              <a:t>Blois</a:t>
            </a:r>
            <a:endParaRPr kumimoji="0" lang="en-US" sz="2600" b="0" i="0" u="none" strike="noStrike" kern="1200" cap="none" spc="0" normalizeH="0" baseline="0" noProof="0" err="1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8F9E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FORMAÇÃO ACADÊMICA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|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EXPERIÊNCIA PROFISSIONAL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95EE773-0455-483E-A747-268B5DDC8DE5}"/>
              </a:ext>
            </a:extLst>
          </p:cNvPr>
          <p:cNvSpPr/>
          <p:nvPr/>
        </p:nvSpPr>
        <p:spPr>
          <a:xfrm>
            <a:off x="773816" y="3251240"/>
            <a:ext cx="1875944" cy="30470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Victor Blois</a:t>
            </a:r>
            <a:endParaRPr lang="pt-BR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348FA23-FFDC-4CE7-99F6-AF3C9DD0D464}"/>
              </a:ext>
            </a:extLst>
          </p:cNvPr>
          <p:cNvSpPr/>
          <p:nvPr/>
        </p:nvSpPr>
        <p:spPr>
          <a:xfrm>
            <a:off x="544371" y="3772149"/>
            <a:ext cx="2447788" cy="212365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1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“Sempre gostei de números e de estudar, por isso já tenho dois cursos de graduação, duas pós-graduações, e estou caminhando para finalizar minha MBA. </a:t>
            </a:r>
            <a:r>
              <a:rPr lang="pt-BR" sz="1200" i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Já nos últimos 12 anos tenho trabalhado em uma área muito estimulante, onde transformamos os dados dos mais diversos sistemas e fontes em informações para melhorar e alavancar negócios</a:t>
            </a:r>
            <a:r>
              <a:rPr kumimoji="0" lang="pt-BR" sz="1200" b="0" i="1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”</a:t>
            </a:r>
            <a:endParaRPr kumimoji="0" lang="pt-BR" sz="1200" b="0" i="1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  <p:sp>
        <p:nvSpPr>
          <p:cNvPr id="28" name="Text Box 4">
            <a:extLst>
              <a:ext uri="{FF2B5EF4-FFF2-40B4-BE49-F238E27FC236}">
                <a16:creationId xmlns:a16="http://schemas.microsoft.com/office/drawing/2014/main" id="{FA49C136-326D-434D-BD55-AC430DB4C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640" y="1226607"/>
            <a:ext cx="8951427" cy="23057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8" tIns="44450" rIns="90488" bIns="4445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Contato:  </a:t>
            </a: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srgbClr val="008F9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vlmblois@yahoo.com.br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FORMAÇÃO ACADÊMICA:</a:t>
            </a:r>
            <a:r>
              <a:rPr lang="pt-BR" sz="1200" b="1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MBA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</a:rPr>
              <a:t>Analytics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 in Big Data - FIA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(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2021), Pós-Graduação em Marketing -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</a:rPr>
              <a:t>Unip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 (2017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),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 </a:t>
            </a:r>
            <a:r>
              <a:rPr lang="pt-BR" sz="1200">
                <a:solidFill>
                  <a:srgbClr val="434343"/>
                </a:solidFill>
                <a:ea typeface="+mn-lt"/>
                <a:cs typeface="+mn-lt"/>
              </a:rPr>
              <a:t>Pós-Graduação em Formação de Professores para o ensino Superior - </a:t>
            </a:r>
            <a:r>
              <a:rPr lang="pt-BR" sz="1200" err="1">
                <a:solidFill>
                  <a:srgbClr val="434343"/>
                </a:solidFill>
                <a:ea typeface="+mn-lt"/>
                <a:cs typeface="+mn-lt"/>
              </a:rPr>
              <a:t>Unip</a:t>
            </a:r>
            <a:r>
              <a:rPr lang="pt-BR" sz="1200">
                <a:solidFill>
                  <a:srgbClr val="434343"/>
                </a:solidFill>
                <a:ea typeface="+mn-lt"/>
                <a:cs typeface="+mn-lt"/>
              </a:rPr>
              <a:t> (2016),</a:t>
            </a:r>
            <a:r>
              <a:rPr lang="pt-BR" sz="1200">
                <a:solidFill>
                  <a:srgbClr val="434343"/>
                </a:solidFill>
                <a:latin typeface="Arial"/>
                <a:cs typeface="Arial"/>
              </a:rPr>
              <a:t> </a:t>
            </a:r>
            <a:r>
              <a:rPr lang="pt-BR" sz="1200" err="1">
                <a:solidFill>
                  <a:srgbClr val="434343"/>
                </a:solidFill>
                <a:latin typeface="Arial"/>
                <a:cs typeface="Arial"/>
              </a:rPr>
              <a:t>Técnologo</a:t>
            </a:r>
            <a:r>
              <a:rPr lang="pt-BR" sz="1200">
                <a:solidFill>
                  <a:srgbClr val="434343"/>
                </a:solidFill>
                <a:latin typeface="Arial"/>
                <a:cs typeface="Arial"/>
              </a:rPr>
              <a:t> em Processamento de Dados - Fatec (2004) e bacharel em Engenharia de Automação e Controle - </a:t>
            </a:r>
            <a:r>
              <a:rPr lang="pt-BR" sz="1200" err="1">
                <a:solidFill>
                  <a:srgbClr val="434343"/>
                </a:solidFill>
                <a:latin typeface="Arial"/>
                <a:cs typeface="Arial"/>
              </a:rPr>
              <a:t>Unip</a:t>
            </a:r>
            <a:r>
              <a:rPr lang="pt-BR" sz="1200">
                <a:solidFill>
                  <a:srgbClr val="434343"/>
                </a:solidFill>
                <a:latin typeface="Arial"/>
                <a:cs typeface="Arial"/>
              </a:rPr>
              <a:t> (1999).</a:t>
            </a:r>
            <a:r>
              <a:rPr lang="pt-BR" sz="1200">
                <a:solidFill>
                  <a:srgbClr val="434343"/>
                </a:solidFill>
                <a:ea typeface="+mn-lt"/>
                <a:cs typeface="+mn-lt"/>
              </a:rPr>
              <a:t> </a:t>
            </a:r>
            <a:r>
              <a:rPr lang="pt-BR" sz="1200">
                <a:ea typeface="+mn-lt"/>
                <a:cs typeface="+mn-lt"/>
              </a:rPr>
              <a:t>Prêmio CREA-SP de formação profissional 1999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.</a:t>
            </a:r>
            <a:endParaRPr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ATUAÇÃO PROFISSINAL: 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Gerente de Data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Analytics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 Latam na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Dafiti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.</a:t>
            </a:r>
            <a:endParaRPr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Open Sans" panose="020B0604020202020204"/>
              <a:cs typeface="Open Sans" panose="020B0604020202020204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HISTÓRICO: 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Atuação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sym typeface="Open Sans"/>
              </a:rPr>
              <a:t> na área de engenharia até 2002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.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 Após atuou em TI como Analista de Sistemas e programador até 2008, quando começou a trabalhar estruturando os ambientes de dados e Data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Warehouses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 em grandes empresas como Oi Internet, Walmart e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Dafiti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.</a:t>
            </a:r>
            <a:endParaRPr lang="pt-BR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623D50C0-ADF3-4FCA-BE5E-2B7263968369}"/>
              </a:ext>
            </a:extLst>
          </p:cNvPr>
          <p:cNvSpPr/>
          <p:nvPr/>
        </p:nvSpPr>
        <p:spPr>
          <a:xfrm>
            <a:off x="3220393" y="3851794"/>
            <a:ext cx="865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008F9E"/>
                </a:solidFill>
                <a:effectLst/>
                <a:uLnTx/>
                <a:uFillTx/>
                <a:latin typeface="Open Sans" panose="020B0604020202020204"/>
                <a:ea typeface="Tahoma" panose="020B0604030504040204" pitchFamily="34" charset="0"/>
                <a:cs typeface="Tahoma" panose="020B0604030504040204" pitchFamily="34" charset="0"/>
              </a:rPr>
              <a:t>Empresas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4CD88F8-61BE-4F1E-A24B-B9F2D3C450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46980"/>
            <a:ext cx="1705361" cy="341672"/>
          </a:xfrm>
          <a:prstGeom prst="rect">
            <a:avLst/>
          </a:prstGeom>
        </p:spPr>
      </p:pic>
      <p:pic>
        <p:nvPicPr>
          <p:cNvPr id="51" name="Picture 18" descr="Resultado de imagem para logo santander">
            <a:extLst>
              <a:ext uri="{FF2B5EF4-FFF2-40B4-BE49-F238E27FC236}">
                <a16:creationId xmlns:a16="http://schemas.microsoft.com/office/drawing/2014/main" id="{DCA4AC9B-4788-4748-809C-EA340AF23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781" y="4207295"/>
            <a:ext cx="1544035" cy="80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8" descr="Resultado de imagem para logotipo oi">
            <a:extLst>
              <a:ext uri="{FF2B5EF4-FFF2-40B4-BE49-F238E27FC236}">
                <a16:creationId xmlns:a16="http://schemas.microsoft.com/office/drawing/2014/main" id="{2AF83A6A-1102-4B8B-ADCF-BF16DF26C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68" y="4337586"/>
            <a:ext cx="634678" cy="59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A person wearing glasses posing for the camera&#10;&#10;Description generated with very high confidence">
            <a:extLst>
              <a:ext uri="{FF2B5EF4-FFF2-40B4-BE49-F238E27FC236}">
                <a16:creationId xmlns:a16="http://schemas.microsoft.com/office/drawing/2014/main" id="{BEA84ED1-C7AF-4DD4-A1C2-C05385FA9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87" y="1218689"/>
            <a:ext cx="1919831" cy="1914717"/>
          </a:xfrm>
          <a:prstGeom prst="rect">
            <a:avLst/>
          </a:prstGeom>
        </p:spPr>
      </p:pic>
      <p:pic>
        <p:nvPicPr>
          <p:cNvPr id="49154" name="Picture 2">
            <a:extLst>
              <a:ext uri="{FF2B5EF4-FFF2-40B4-BE49-F238E27FC236}">
                <a16:creationId xmlns:a16="http://schemas.microsoft.com/office/drawing/2014/main" id="{8577776D-686F-4037-8A10-6E28716CE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936" y="5011583"/>
            <a:ext cx="824892" cy="86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0EFAC40-291D-4BB4-A691-39158833A5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129" y="4912544"/>
            <a:ext cx="1032908" cy="1060090"/>
          </a:xfrm>
          <a:prstGeom prst="rect">
            <a:avLst/>
          </a:prstGeom>
        </p:spPr>
      </p:pic>
      <p:pic>
        <p:nvPicPr>
          <p:cNvPr id="49160" name="Picture 8" descr="Custom Fabrication for Motorsports - HEPerformance">
            <a:extLst>
              <a:ext uri="{FF2B5EF4-FFF2-40B4-BE49-F238E27FC236}">
                <a16:creationId xmlns:a16="http://schemas.microsoft.com/office/drawing/2014/main" id="{55C4F94B-46A5-47C9-BA0A-EC516667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361" y="4765741"/>
            <a:ext cx="1266825" cy="35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2" name="Picture 10" descr="dafiti - Alberto Solon">
            <a:extLst>
              <a:ext uri="{FF2B5EF4-FFF2-40B4-BE49-F238E27FC236}">
                <a16:creationId xmlns:a16="http://schemas.microsoft.com/office/drawing/2014/main" id="{856C1583-CAFD-4B35-BF52-A35787B77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387" y="4637065"/>
            <a:ext cx="1429332" cy="61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4" name="Picture 12" descr="Walmart.com lança campanha de 5 compromissos com o cliente ...">
            <a:extLst>
              <a:ext uri="{FF2B5EF4-FFF2-40B4-BE49-F238E27FC236}">
                <a16:creationId xmlns:a16="http://schemas.microsoft.com/office/drawing/2014/main" id="{356E9C3B-AE71-4059-996D-C124DD17E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596" y="5251427"/>
            <a:ext cx="1705678" cy="97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664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54840" y="379620"/>
            <a:ext cx="375379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20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Base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</a:rPr>
              <a:t>tens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</a:rPr>
              <a:t>atrasados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</a:rPr>
              <a:t>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</a:rPr>
              <a:t>Visão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</a:rPr>
              <a:t> 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</a:rPr>
              <a:t>filtros</a:t>
            </a:r>
            <a:endParaRPr lang="en-US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925DA8-2EAB-4C4E-8094-48E375EEA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165" y="1388741"/>
            <a:ext cx="2266950" cy="22288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3D1CB45-D8E0-498B-BCAA-F6B1E217B441}"/>
              </a:ext>
            </a:extLst>
          </p:cNvPr>
          <p:cNvSpPr txBox="1"/>
          <p:nvPr/>
        </p:nvSpPr>
        <p:spPr>
          <a:xfrm>
            <a:off x="622308" y="1059945"/>
            <a:ext cx="349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8F9E"/>
                </a:solidFill>
              </a:rPr>
              <a:t>db_ml_order_items_ontime_q2</a:t>
            </a:r>
            <a:endParaRPr lang="pt-BR" sz="2400" b="1">
              <a:solidFill>
                <a:srgbClr val="008F9E"/>
              </a:solidFill>
            </a:endParaRPr>
          </a:p>
        </p:txBody>
      </p:sp>
      <p:sp>
        <p:nvSpPr>
          <p:cNvPr id="16" name="CaixaDeTexto 18">
            <a:extLst>
              <a:ext uri="{FF2B5EF4-FFF2-40B4-BE49-F238E27FC236}">
                <a16:creationId xmlns:a16="http://schemas.microsoft.com/office/drawing/2014/main" id="{32400D3C-62FE-4CE5-95AA-C9152D610E9F}"/>
              </a:ext>
            </a:extLst>
          </p:cNvPr>
          <p:cNvSpPr txBox="1"/>
          <p:nvPr/>
        </p:nvSpPr>
        <p:spPr>
          <a:xfrm>
            <a:off x="499208" y="3961610"/>
            <a:ext cx="69753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geral da base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Gerar baseado em itens.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maior parte das datas da base original não estará disponível no momento que um pedido é gerado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(não se pode usar atributos que não estarão disponíveis no momento que o pedido é gerado)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 O status também não pode ser utilizado.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Cruzamento com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deve ser feito com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, com data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igual ao mês anterior 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FF0000"/>
                </a:solidFill>
                <a:latin typeface="Open Sans" panose="020B0604020202020204"/>
              </a:rPr>
              <a:t>Um item é considerado atrasado, quando sua data de entrega ao consumidor é maior que a data estimada.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A94942EA-5E51-48E8-BFFF-6C65833163CD}"/>
              </a:ext>
            </a:extLst>
          </p:cNvPr>
          <p:cNvSpPr/>
          <p:nvPr/>
        </p:nvSpPr>
        <p:spPr>
          <a:xfrm>
            <a:off x="5259072" y="1160422"/>
            <a:ext cx="6645697" cy="1258991"/>
          </a:xfrm>
          <a:prstGeom prst="rightArrow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BD46E798-331D-4B07-A668-C24C314692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98" y="1480319"/>
            <a:ext cx="603549" cy="603549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59716D0B-FC7C-4309-B4A2-000055F57B9A}"/>
              </a:ext>
            </a:extLst>
          </p:cNvPr>
          <p:cNvSpPr/>
          <p:nvPr/>
        </p:nvSpPr>
        <p:spPr>
          <a:xfrm>
            <a:off x="5838089" y="1535871"/>
            <a:ext cx="281448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da-DK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Base Original </a:t>
            </a:r>
            <a:r>
              <a:rPr lang="da-DK" sz="1400" b="1">
                <a:solidFill>
                  <a:prstClr val="white"/>
                </a:solidFill>
                <a:latin typeface="Open Sans" panose="020B0604020202020204" charset="0"/>
              </a:rPr>
              <a:t> - db_order_items</a:t>
            </a:r>
            <a:endParaRPr kumimoji="0" lang="da-DK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402020202020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112,201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order_items</a:t>
            </a: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BD582EB9-2923-4515-BEC0-FE6F5C39E9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109" y="3275688"/>
            <a:ext cx="702774" cy="566547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DFE30B1D-C8FA-400F-A8AB-2F0131C53886}"/>
              </a:ext>
            </a:extLst>
          </p:cNvPr>
          <p:cNvSpPr/>
          <p:nvPr/>
        </p:nvSpPr>
        <p:spPr>
          <a:xfrm>
            <a:off x="8768660" y="3286150"/>
            <a:ext cx="16257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Base modelagem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658 clientes</a:t>
            </a: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oogle Shape;115;p18">
            <a:extLst>
              <a:ext uri="{FF2B5EF4-FFF2-40B4-BE49-F238E27FC236}">
                <a16:creationId xmlns:a16="http://schemas.microsoft.com/office/drawing/2014/main" id="{7346A73D-D8E5-4060-9E33-C077581A4E5F}"/>
              </a:ext>
            </a:extLst>
          </p:cNvPr>
          <p:cNvSpPr txBox="1"/>
          <p:nvPr/>
        </p:nvSpPr>
        <p:spPr>
          <a:xfrm>
            <a:off x="5176428" y="2134505"/>
            <a:ext cx="1709738" cy="208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Base de partida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Base original com grão em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order_item</a:t>
            </a: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s  com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112.201 registros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, distribuídos entre os meses de 2017-01 e 2018-08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115;p18">
            <a:extLst>
              <a:ext uri="{FF2B5EF4-FFF2-40B4-BE49-F238E27FC236}">
                <a16:creationId xmlns:a16="http://schemas.microsoft.com/office/drawing/2014/main" id="{D38BF5C4-24D6-443B-853A-20795865FCC3}"/>
              </a:ext>
            </a:extLst>
          </p:cNvPr>
          <p:cNvSpPr txBox="1"/>
          <p:nvPr/>
        </p:nvSpPr>
        <p:spPr>
          <a:xfrm>
            <a:off x="7318701" y="2703799"/>
            <a:ext cx="3938582" cy="1130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Base final</a:t>
            </a:r>
            <a:endParaRPr kumimoji="0" lang="da-DK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lvl="0" algn="just"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Base </a:t>
            </a: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contendo </a:t>
            </a:r>
            <a:r>
              <a:rPr lang="pt-BR" sz="1200">
                <a:solidFill>
                  <a:srgbClr val="6ADBD9"/>
                </a:solidFill>
                <a:latin typeface="Open Sans"/>
                <a:sym typeface="Open Sans"/>
              </a:rPr>
              <a:t>22.978</a:t>
            </a: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registros de q2 de 2018 (2018-04 até 2018-06)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, separados em teste (</a:t>
            </a: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%) e treino (75%), sendo </a:t>
            </a:r>
            <a:r>
              <a:rPr lang="pt-BR" sz="1200">
                <a:solidFill>
                  <a:srgbClr val="6ADBD9"/>
                </a:solidFill>
                <a:latin typeface="Open Sans"/>
                <a:sym typeface="Open Sans"/>
              </a:rPr>
              <a:t>6,2%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de itens atrasados (target 0)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Seta: para a Direita 36">
            <a:extLst>
              <a:ext uri="{FF2B5EF4-FFF2-40B4-BE49-F238E27FC236}">
                <a16:creationId xmlns:a16="http://schemas.microsoft.com/office/drawing/2014/main" id="{B14C5A46-46BA-4F95-9D8F-6E5EB5961C0B}"/>
              </a:ext>
            </a:extLst>
          </p:cNvPr>
          <p:cNvSpPr/>
          <p:nvPr/>
        </p:nvSpPr>
        <p:spPr>
          <a:xfrm>
            <a:off x="7392672" y="1671240"/>
            <a:ext cx="4542725" cy="1258991"/>
          </a:xfrm>
          <a:prstGeom prst="rightArrow">
            <a:avLst/>
          </a:prstGeom>
          <a:solidFill>
            <a:srgbClr val="008F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337FA3B7-45B6-45C2-A22D-24EC905CD4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873" y="2013599"/>
            <a:ext cx="702774" cy="566547"/>
          </a:xfrm>
          <a:prstGeom prst="rect">
            <a:avLst/>
          </a:prstGeom>
        </p:spPr>
      </p:pic>
      <p:sp>
        <p:nvSpPr>
          <p:cNvPr id="40" name="CaixaDeTexto 18">
            <a:extLst>
              <a:ext uri="{FF2B5EF4-FFF2-40B4-BE49-F238E27FC236}">
                <a16:creationId xmlns:a16="http://schemas.microsoft.com/office/drawing/2014/main" id="{8D805CBD-D5DC-4BDD-877D-64F400DFEF5E}"/>
              </a:ext>
            </a:extLst>
          </p:cNvPr>
          <p:cNvSpPr txBox="1"/>
          <p:nvPr/>
        </p:nvSpPr>
        <p:spPr>
          <a:xfrm>
            <a:off x="5194216" y="1076981"/>
            <a:ext cx="4416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>
                <a:solidFill>
                  <a:srgbClr val="434343"/>
                </a:solidFill>
                <a:latin typeface="Open Sans" panose="020B0604020202020204"/>
              </a:rPr>
              <a:t>Filtros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5530A5D8-A958-4036-9C90-17D5290C60CB}"/>
              </a:ext>
            </a:extLst>
          </p:cNvPr>
          <p:cNvSpPr/>
          <p:nvPr/>
        </p:nvSpPr>
        <p:spPr>
          <a:xfrm>
            <a:off x="8118706" y="2028757"/>
            <a:ext cx="3753702" cy="671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da-DK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Base Final </a:t>
            </a:r>
            <a:r>
              <a:rPr lang="da-DK" sz="1400" b="1">
                <a:solidFill>
                  <a:prstClr val="white"/>
                </a:solidFill>
                <a:latin typeface="Open Sans" panose="020B0604020202020204" charset="0"/>
              </a:rPr>
              <a:t> - </a:t>
            </a:r>
            <a:r>
              <a:rPr lang="da-DK" sz="1200">
                <a:solidFill>
                  <a:prstClr val="white"/>
                </a:solidFill>
                <a:latin typeface="Calibri" panose="020F0502020204030204"/>
              </a:rPr>
              <a:t>22.878 order_items </a:t>
            </a:r>
            <a:r>
              <a:rPr lang="en-US" sz="1400" b="1">
                <a:solidFill>
                  <a:prstClr val="white"/>
                </a:solidFill>
                <a:latin typeface="Open Sans" panose="020B0604020202020204" charset="0"/>
              </a:rPr>
              <a:t>db_ml_order_items_ontime_q2</a:t>
            </a:r>
          </a:p>
          <a:p>
            <a:pPr lvl="0">
              <a:defRPr/>
            </a:pPr>
            <a:endParaRPr kumimoji="0" lang="da-DK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402020202020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5247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Rede de usuários">
            <a:extLst>
              <a:ext uri="{FF2B5EF4-FFF2-40B4-BE49-F238E27FC236}">
                <a16:creationId xmlns:a16="http://schemas.microsoft.com/office/drawing/2014/main" id="{501769EF-65A4-4F74-B1EF-798FE8C2D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92919" y="1508735"/>
            <a:ext cx="1065600" cy="1065600"/>
          </a:xfrm>
          <a:prstGeom prst="ellipse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854004"/>
            <a:ext cx="9961332" cy="458496"/>
          </a:xfrm>
          <a:prstGeom prst="rect">
            <a:avLst/>
          </a:prstGeom>
          <a:gradFill>
            <a:gsLst>
              <a:gs pos="0">
                <a:srgbClr val="008F9E"/>
              </a:gs>
              <a:gs pos="50000">
                <a:srgbClr val="6ADBD9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59999" y="165600"/>
            <a:ext cx="7721763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4.ii. Base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</a:rPr>
              <a:t>tens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</a:rPr>
              <a:t>atrasados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</a:rPr>
              <a:t>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21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435783" y="4705821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15;p18">
            <a:extLst>
              <a:ext uri="{FF2B5EF4-FFF2-40B4-BE49-F238E27FC236}">
                <a16:creationId xmlns:a16="http://schemas.microsoft.com/office/drawing/2014/main" id="{2538C97B-0BB6-4456-BA86-57BF8C2A9849}"/>
              </a:ext>
            </a:extLst>
          </p:cNvPr>
          <p:cNvSpPr txBox="1"/>
          <p:nvPr/>
        </p:nvSpPr>
        <p:spPr>
          <a:xfrm>
            <a:off x="360000" y="2591069"/>
            <a:ext cx="2142568" cy="289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Colunas não utilizadas no modelo</a:t>
            </a:r>
            <a:endParaRPr sz="12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order_id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order_item_id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customer_id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order_yyyymm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seller_id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customer_unique_id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order_status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order_date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order_yyyymm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product_id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product_category_name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is_voucher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is_bankslip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is_dc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15;p18">
            <a:extLst>
              <a:ext uri="{FF2B5EF4-FFF2-40B4-BE49-F238E27FC236}">
                <a16:creationId xmlns:a16="http://schemas.microsoft.com/office/drawing/2014/main" id="{D76D1B44-E9E6-4C74-BCB4-B19C6FED7A36}"/>
              </a:ext>
            </a:extLst>
          </p:cNvPr>
          <p:cNvSpPr txBox="1"/>
          <p:nvPr/>
        </p:nvSpPr>
        <p:spPr>
          <a:xfrm>
            <a:off x="3031218" y="2591070"/>
            <a:ext cx="2484057" cy="272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de order_itens</a:t>
            </a:r>
            <a:endParaRPr sz="12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order_dow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order_h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days_estimated_dlv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days_limit_ship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price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freight_value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seller_region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customer_region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is_samestate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product_description_lenght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product_photos_qty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product_weight_g</a:t>
            </a:r>
            <a:endParaRPr lang="pt-BR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product_volume_cm3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is_cc</a:t>
            </a:r>
            <a:endParaRPr lang="pt-BR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15;p18">
            <a:extLst>
              <a:ext uri="{FF2B5EF4-FFF2-40B4-BE49-F238E27FC236}">
                <a16:creationId xmlns:a16="http://schemas.microsoft.com/office/drawing/2014/main" id="{5ED8E2F2-F616-403F-938A-18A3B3834172}"/>
              </a:ext>
            </a:extLst>
          </p:cNvPr>
          <p:cNvSpPr txBox="1"/>
          <p:nvPr/>
        </p:nvSpPr>
        <p:spPr>
          <a:xfrm>
            <a:off x="5608104" y="2591069"/>
            <a:ext cx="2399211" cy="331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de seller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avg_days_dlv_cust_quarter_seller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total_outtime_ratio_seller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total_not_delivered_ratio_seller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total_canceled_ratio_seller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total_bank_slip_ratio_seller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total_cc_ratio_seller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total_samestate_ratio_seller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revenue_semester_seller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qty_customers_seller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days_first_order_item_seller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is_new_seller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distinct_product_seller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distinct_category_seller</a:t>
            </a:r>
            <a:endParaRPr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Imagem 2" descr="Crachá de funcionário">
            <a:extLst>
              <a:ext uri="{FF2B5EF4-FFF2-40B4-BE49-F238E27FC236}">
                <a16:creationId xmlns:a16="http://schemas.microsoft.com/office/drawing/2014/main" id="{B52E60FA-522B-484D-A6A6-DB815B002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75104" y="1508735"/>
            <a:ext cx="1066800" cy="1066800"/>
          </a:xfrm>
          <a:prstGeom prst="ellipse">
            <a:avLst/>
          </a:prstGeom>
        </p:spPr>
      </p:pic>
      <p:pic>
        <p:nvPicPr>
          <p:cNvPr id="8" name="Imagem 7" descr="Lista">
            <a:extLst>
              <a:ext uri="{FF2B5EF4-FFF2-40B4-BE49-F238E27FC236}">
                <a16:creationId xmlns:a16="http://schemas.microsoft.com/office/drawing/2014/main" id="{322E5FC8-7CE8-4253-AD64-152888696E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432332" y="1505437"/>
            <a:ext cx="1119809" cy="1119809"/>
          </a:xfrm>
          <a:prstGeom prst="ellipse">
            <a:avLst/>
          </a:prstGeom>
        </p:spPr>
      </p:pic>
      <p:sp>
        <p:nvSpPr>
          <p:cNvPr id="28" name="Google Shape;115;p18">
            <a:extLst>
              <a:ext uri="{FF2B5EF4-FFF2-40B4-BE49-F238E27FC236}">
                <a16:creationId xmlns:a16="http://schemas.microsoft.com/office/drawing/2014/main" id="{90B220F3-7788-4E67-AEFB-DA2A847DAAC7}"/>
              </a:ext>
            </a:extLst>
          </p:cNvPr>
          <p:cNvSpPr txBox="1"/>
          <p:nvPr/>
        </p:nvSpPr>
        <p:spPr>
          <a:xfrm>
            <a:off x="8150666" y="2571817"/>
            <a:ext cx="2020232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Resposta</a:t>
            </a:r>
          </a:p>
          <a:p>
            <a:pPr lvl="0"/>
            <a:r>
              <a:rPr lang="pt-BR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Target:</a:t>
            </a:r>
          </a:p>
          <a:p>
            <a:pPr lvl="0"/>
            <a:r>
              <a:rPr lang="pt-BR" sz="1100" b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1 = chegou no prazo</a:t>
            </a:r>
          </a:p>
          <a:p>
            <a:pPr lvl="0"/>
            <a:r>
              <a:rPr lang="pt-BR" sz="1100" b="1">
                <a:solidFill>
                  <a:srgbClr val="008F9E"/>
                </a:solidFill>
                <a:latin typeface="Open Sans"/>
                <a:ea typeface="Open Sans"/>
                <a:cs typeface="Open Sans"/>
                <a:sym typeface="Open Sans"/>
              </a:rPr>
              <a:t>0 = chegou atrasado</a:t>
            </a:r>
            <a:endParaRPr sz="1100" b="1">
              <a:solidFill>
                <a:srgbClr val="008F9E"/>
              </a:solidFill>
              <a:latin typeface="Open Sans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Espaço Reservado para Data 5">
            <a:extLst>
              <a:ext uri="{FF2B5EF4-FFF2-40B4-BE49-F238E27FC236}">
                <a16:creationId xmlns:a16="http://schemas.microsoft.com/office/drawing/2014/main" id="{342C702B-AAF8-47CF-85BE-D5954F711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924571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27 variáveis explicativas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e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variável resposta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</p:txBody>
      </p:sp>
      <p:pic>
        <p:nvPicPr>
          <p:cNvPr id="6" name="Imagem 5" descr="Lupa">
            <a:extLst>
              <a:ext uri="{FF2B5EF4-FFF2-40B4-BE49-F238E27FC236}">
                <a16:creationId xmlns:a16="http://schemas.microsoft.com/office/drawing/2014/main" id="{0B22257D-86E1-4F5F-8C60-11DD798BF8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299297" y="1508735"/>
            <a:ext cx="1065600" cy="1065600"/>
          </a:xfrm>
          <a:prstGeom prst="ellipse">
            <a:avLst/>
          </a:prstGeom>
        </p:spPr>
      </p:pic>
      <p:sp>
        <p:nvSpPr>
          <p:cNvPr id="11" name="Botão de Ação: Obter Informações 10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EC2DD1A6-628A-4910-AB9A-10907ECC40EA}"/>
              </a:ext>
            </a:extLst>
          </p:cNvPr>
          <p:cNvSpPr/>
          <p:nvPr/>
        </p:nvSpPr>
        <p:spPr>
          <a:xfrm>
            <a:off x="9519083" y="90834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18">
            <a:extLst>
              <a:ext uri="{FF2B5EF4-FFF2-40B4-BE49-F238E27FC236}">
                <a16:creationId xmlns:a16="http://schemas.microsoft.com/office/drawing/2014/main" id="{FF0E2E53-5C38-47C8-A6D5-021E425F8D19}"/>
              </a:ext>
            </a:extLst>
          </p:cNvPr>
          <p:cNvSpPr txBox="1"/>
          <p:nvPr/>
        </p:nvSpPr>
        <p:spPr>
          <a:xfrm>
            <a:off x="359014" y="5573109"/>
            <a:ext cx="101517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b="1">
                <a:solidFill>
                  <a:srgbClr val="434343"/>
                </a:solidFill>
                <a:latin typeface="Open Sans" panose="020B0604020202020204"/>
              </a:rPr>
              <a:t>Observações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Colunas de datas,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</a:rPr>
              <a:t>id’s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 e categoria não serão utilizadas, devido a sua alta granularidade.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Será utilizado apenas um meio de pagamento (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</a:rPr>
              <a:t>cc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), visto que ele é complementar ao </a:t>
            </a:r>
            <a:r>
              <a:rPr lang="pt-BR" sz="1200" err="1">
                <a:solidFill>
                  <a:srgbClr val="434343"/>
                </a:solidFill>
                <a:latin typeface="Open Sans" panose="020B0604020202020204"/>
              </a:rPr>
              <a:t>bankslip</a:t>
            </a:r>
            <a:r>
              <a:rPr lang="pt-BR" sz="1200">
                <a:solidFill>
                  <a:srgbClr val="434343"/>
                </a:solidFill>
                <a:latin typeface="Open Sans" panose="020B0604020202020204"/>
              </a:rPr>
              <a:t>, e os outros tem poucas ocorrências</a:t>
            </a:r>
          </a:p>
          <a:p>
            <a:endParaRPr lang="pt-BR" sz="1400" b="1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973982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4A11BA8B-ED0A-496B-9416-AB56320E22CB}"/>
              </a:ext>
            </a:extLst>
          </p:cNvPr>
          <p:cNvSpPr txBox="1"/>
          <p:nvPr/>
        </p:nvSpPr>
        <p:spPr>
          <a:xfrm>
            <a:off x="299117" y="3618973"/>
            <a:ext cx="2020232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Resposta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Target:</a:t>
            </a:r>
          </a:p>
          <a:p>
            <a:pPr lvl="0"/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 = Pedido chegou em tempo</a:t>
            </a:r>
          </a:p>
          <a:p>
            <a:pPr lvl="0"/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0 = atrasou</a:t>
            </a:r>
            <a:endParaRPr>
              <a:solidFill>
                <a:schemeClr val="dk1"/>
              </a:solidFill>
              <a:latin typeface="Open Sans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22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38DEEDB9-C4BA-47BE-A803-F1C6A2AA05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6785727"/>
              </p:ext>
            </p:extLst>
          </p:nvPr>
        </p:nvGraphicFramePr>
        <p:xfrm>
          <a:off x="2157134" y="2141710"/>
          <a:ext cx="4697916" cy="3097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099F761-597C-4CB9-8554-D45C023DFE2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</a:rPr>
              <a:t>tens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</a:rPr>
              <a:t>atrasados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90FFE8E-C58F-4ECD-9C25-F4E332BD0138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49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6BFBDE8-409D-4B21-AF90-F14333021A29}"/>
              </a:ext>
            </a:extLst>
          </p:cNvPr>
          <p:cNvSpPr txBox="1"/>
          <p:nvPr/>
        </p:nvSpPr>
        <p:spPr>
          <a:xfrm>
            <a:off x="360000" y="1194072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>
                <a:solidFill>
                  <a:schemeClr val="bg1"/>
                </a:solidFill>
                <a:latin typeface="Open Sans" panose="020B0604020202020204"/>
              </a:rPr>
              <a:t>Dos </a:t>
            </a:r>
            <a:r>
              <a:rPr lang="pt-BR" sz="1400" b="1">
                <a:solidFill>
                  <a:schemeClr val="bg1"/>
                </a:solidFill>
                <a:latin typeface="Open Sans" panose="020B0604020202020204"/>
              </a:rPr>
              <a:t>22.978</a:t>
            </a:r>
            <a:r>
              <a:rPr lang="pt-BR" sz="140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400" err="1">
                <a:solidFill>
                  <a:schemeClr val="bg1"/>
                </a:solidFill>
                <a:latin typeface="Open Sans" panose="020B0604020202020204"/>
              </a:rPr>
              <a:t>items</a:t>
            </a:r>
            <a:r>
              <a:rPr lang="pt-BR" sz="1400">
                <a:solidFill>
                  <a:schemeClr val="bg1"/>
                </a:solidFill>
                <a:latin typeface="Open Sans" panose="020B0604020202020204"/>
              </a:rPr>
              <a:t> da base, </a:t>
            </a:r>
            <a:r>
              <a:rPr lang="pt-BR" sz="1400" b="1">
                <a:solidFill>
                  <a:schemeClr val="bg1"/>
                </a:solidFill>
                <a:latin typeface="Open Sans" panose="020B0604020202020204"/>
              </a:rPr>
              <a:t>6,2%</a:t>
            </a:r>
            <a:r>
              <a:rPr lang="pt-BR" sz="1400">
                <a:solidFill>
                  <a:schemeClr val="bg1"/>
                </a:solidFill>
                <a:latin typeface="Open Sans" panose="020B0604020202020204"/>
              </a:rPr>
              <a:t> atrasaram neste período de 3 meses.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4A6BBA8-21F4-432E-8D7D-17B0C891EFC7}"/>
              </a:ext>
            </a:extLst>
          </p:cNvPr>
          <p:cNvSpPr/>
          <p:nvPr/>
        </p:nvSpPr>
        <p:spPr>
          <a:xfrm>
            <a:off x="6422110" y="3203474"/>
            <a:ext cx="3525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 contendo </a:t>
            </a:r>
            <a:r>
              <a:rPr lang="pt-BR" sz="1200">
                <a:solidFill>
                  <a:srgbClr val="6ADBD9"/>
                </a:solidFill>
                <a:latin typeface="Open Sans"/>
                <a:sym typeface="Open Sans"/>
              </a:rPr>
              <a:t>22.978</a:t>
            </a: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registros de q2 de 2018 (2018-04 até 2018-06), sendo </a:t>
            </a:r>
            <a:r>
              <a:rPr lang="pt-BR" sz="1200">
                <a:solidFill>
                  <a:srgbClr val="6ADBD9"/>
                </a:solidFill>
                <a:latin typeface="Open Sans"/>
                <a:sym typeface="Open Sans"/>
              </a:rPr>
              <a:t>6,2%</a:t>
            </a: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de itens atrasados (target 0)</a:t>
            </a:r>
            <a:endParaRPr lang="pt-BR">
              <a:solidFill>
                <a:srgbClr val="6ADBD9"/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29A1FC-708D-4EB9-A140-D2C2BB9CD42B}"/>
              </a:ext>
            </a:extLst>
          </p:cNvPr>
          <p:cNvCxnSpPr>
            <a:cxnSpLocks/>
          </p:cNvCxnSpPr>
          <p:nvPr/>
        </p:nvCxnSpPr>
        <p:spPr>
          <a:xfrm>
            <a:off x="2452254" y="2036632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5" descr="Lupa">
            <a:extLst>
              <a:ext uri="{FF2B5EF4-FFF2-40B4-BE49-F238E27FC236}">
                <a16:creationId xmlns:a16="http://schemas.microsoft.com/office/drawing/2014/main" id="{6AB8900A-AF42-45BE-8E3F-947619E1D4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92282" y="2307284"/>
            <a:ext cx="1065600" cy="1065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95277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Atributos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entrega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POR SIZE E  MÊS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EAAA831-C3A8-4830-8008-4A2220DE3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730" y="1423517"/>
            <a:ext cx="5311684" cy="375453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43274FB-8367-4B46-8531-AB71ACBC4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611" y="1423517"/>
            <a:ext cx="4631722" cy="375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57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Atributos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entrega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POR SIZE E  MÊS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649B79-F7B1-4EC4-8B67-2B0ABA8BB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815" y="1711841"/>
            <a:ext cx="4512255" cy="353532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F360456-1187-4A52-8B14-EA1027135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04" y="1886006"/>
            <a:ext cx="5004741" cy="342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74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de sellers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Atributos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entrega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HISTÓRICA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POR SIZE E  MÊS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DE03C4A-D63B-491D-B62E-00300EBC3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87" y="1585914"/>
            <a:ext cx="3225681" cy="342232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13175BB-8A10-4727-A24F-FC9E8859C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9493" y="1531874"/>
            <a:ext cx="3051063" cy="353040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E3D67B1-E668-4A7B-9B33-11EB887E8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867" y="1585914"/>
            <a:ext cx="3000265" cy="347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1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26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</a:rPr>
              <a:t>tens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</a:rPr>
              <a:t>atrasados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4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BIVARIADA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61124" y="850914"/>
            <a:ext cx="5926113" cy="128605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65888" y="909848"/>
            <a:ext cx="54966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Em relação 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região do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e do cliente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, em geral ocorrem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percentuais maiores de atraso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quando o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cliente ou o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está no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Norte ou Nordeste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 Ex.: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S,Ne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(20%)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;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Ne,Mid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(18%)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;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SP,Ne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(18%)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;  </a:t>
            </a:r>
            <a:r>
              <a:rPr lang="pt-BR" sz="1200" dirty="0" err="1">
                <a:solidFill>
                  <a:schemeClr val="bg1"/>
                </a:solidFill>
                <a:latin typeface="Open Sans" panose="020B0604020202020204"/>
              </a:rPr>
              <a:t>Se,Ne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(16%) ; </a:t>
            </a:r>
            <a:r>
              <a:rPr lang="pt-BR" sz="1200" dirty="0" err="1">
                <a:solidFill>
                  <a:schemeClr val="bg1"/>
                </a:solidFill>
                <a:latin typeface="Open Sans" panose="020B0604020202020204"/>
              </a:rPr>
              <a:t>Se,N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(15%) do total de pedidos destas regiões.  De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SP,S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ou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S,SP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tem altíssima concentração de pedidos, a taxa de atraso é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menor que 3,5%.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657314A-7957-4624-84C1-BD9792E0E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854886"/>
              </p:ext>
            </p:extLst>
          </p:nvPr>
        </p:nvGraphicFramePr>
        <p:xfrm>
          <a:off x="601180" y="985003"/>
          <a:ext cx="4329506" cy="4410461"/>
        </p:xfrm>
        <a:graphic>
          <a:graphicData uri="http://schemas.openxmlformats.org/drawingml/2006/table">
            <a:tbl>
              <a:tblPr/>
              <a:tblGrid>
                <a:gridCol w="830009">
                  <a:extLst>
                    <a:ext uri="{9D8B030D-6E8A-4147-A177-3AD203B41FA5}">
                      <a16:colId xmlns:a16="http://schemas.microsoft.com/office/drawing/2014/main" val="969225801"/>
                    </a:ext>
                  </a:extLst>
                </a:gridCol>
                <a:gridCol w="874874">
                  <a:extLst>
                    <a:ext uri="{9D8B030D-6E8A-4147-A177-3AD203B41FA5}">
                      <a16:colId xmlns:a16="http://schemas.microsoft.com/office/drawing/2014/main" val="71196290"/>
                    </a:ext>
                  </a:extLst>
                </a:gridCol>
                <a:gridCol w="762711">
                  <a:extLst>
                    <a:ext uri="{9D8B030D-6E8A-4147-A177-3AD203B41FA5}">
                      <a16:colId xmlns:a16="http://schemas.microsoft.com/office/drawing/2014/main" val="2685575404"/>
                    </a:ext>
                  </a:extLst>
                </a:gridCol>
                <a:gridCol w="852442">
                  <a:extLst>
                    <a:ext uri="{9D8B030D-6E8A-4147-A177-3AD203B41FA5}">
                      <a16:colId xmlns:a16="http://schemas.microsoft.com/office/drawing/2014/main" val="195387386"/>
                    </a:ext>
                  </a:extLst>
                </a:gridCol>
                <a:gridCol w="1009470">
                  <a:extLst>
                    <a:ext uri="{9D8B030D-6E8A-4147-A177-3AD203B41FA5}">
                      <a16:colId xmlns:a16="http://schemas.microsoft.com/office/drawing/2014/main" val="1265328314"/>
                    </a:ext>
                  </a:extLst>
                </a:gridCol>
              </a:tblGrid>
              <a:tr h="24007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reg_sel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reg_cus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Atraso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Atraso %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385546"/>
                  </a:ext>
                </a:extLst>
              </a:tr>
              <a:tr h="22846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1,9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7405215"/>
                  </a:ext>
                </a:extLst>
              </a:tr>
              <a:tr h="22846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0684581"/>
                  </a:ext>
                </a:extLst>
              </a:tr>
              <a:tr h="22846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20,1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4886824"/>
                  </a:ext>
                </a:extLst>
              </a:tr>
              <a:tr h="24007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700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5023196"/>
                  </a:ext>
                </a:extLst>
              </a:tr>
              <a:tr h="22846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655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106200"/>
                  </a:ext>
                </a:extLst>
              </a:tr>
              <a:tr h="24007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1126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1,9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9339563"/>
                  </a:ext>
                </a:extLst>
              </a:tr>
              <a:tr h="22846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4,9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9806"/>
                  </a:ext>
                </a:extLst>
              </a:tr>
              <a:tr h="22846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15,2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058146"/>
                  </a:ext>
                </a:extLst>
              </a:tr>
              <a:tr h="22846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15,9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083612"/>
                  </a:ext>
                </a:extLst>
              </a:tr>
              <a:tr h="24007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8676636"/>
                  </a:ext>
                </a:extLst>
              </a:tr>
              <a:tr h="22846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1007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6,1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040793"/>
                  </a:ext>
                </a:extLst>
              </a:tr>
              <a:tr h="24007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946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5,4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957434"/>
                  </a:ext>
                </a:extLst>
              </a:tr>
              <a:tr h="22846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936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6,4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727641"/>
                  </a:ext>
                </a:extLst>
              </a:tr>
              <a:tr h="22846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248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12,5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8434803"/>
                  </a:ext>
                </a:extLst>
              </a:tr>
              <a:tr h="22846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249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1393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17,9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283027"/>
                  </a:ext>
                </a:extLst>
              </a:tr>
              <a:tr h="22846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2088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3,4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932438"/>
                  </a:ext>
                </a:extLst>
              </a:tr>
              <a:tr h="22846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314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3944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461830"/>
                  </a:ext>
                </a:extLst>
              </a:tr>
              <a:tr h="24007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8189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710490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4377B9B-3F27-42A8-BAF7-EFCAAC969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914024"/>
              </p:ext>
            </p:extLst>
          </p:nvPr>
        </p:nvGraphicFramePr>
        <p:xfrm>
          <a:off x="6355333" y="2758356"/>
          <a:ext cx="3733379" cy="2637107"/>
        </p:xfrm>
        <a:graphic>
          <a:graphicData uri="http://schemas.openxmlformats.org/drawingml/2006/table">
            <a:tbl>
              <a:tblPr/>
              <a:tblGrid>
                <a:gridCol w="656057">
                  <a:extLst>
                    <a:ext uri="{9D8B030D-6E8A-4147-A177-3AD203B41FA5}">
                      <a16:colId xmlns:a16="http://schemas.microsoft.com/office/drawing/2014/main" val="2839934469"/>
                    </a:ext>
                  </a:extLst>
                </a:gridCol>
                <a:gridCol w="750097">
                  <a:extLst>
                    <a:ext uri="{9D8B030D-6E8A-4147-A177-3AD203B41FA5}">
                      <a16:colId xmlns:a16="http://schemas.microsoft.com/office/drawing/2014/main" val="1455827311"/>
                    </a:ext>
                  </a:extLst>
                </a:gridCol>
                <a:gridCol w="653931">
                  <a:extLst>
                    <a:ext uri="{9D8B030D-6E8A-4147-A177-3AD203B41FA5}">
                      <a16:colId xmlns:a16="http://schemas.microsoft.com/office/drawing/2014/main" val="3092473505"/>
                    </a:ext>
                  </a:extLst>
                </a:gridCol>
                <a:gridCol w="807797">
                  <a:extLst>
                    <a:ext uri="{9D8B030D-6E8A-4147-A177-3AD203B41FA5}">
                      <a16:colId xmlns:a16="http://schemas.microsoft.com/office/drawing/2014/main" val="57723359"/>
                    </a:ext>
                  </a:extLst>
                </a:gridCol>
                <a:gridCol w="865497">
                  <a:extLst>
                    <a:ext uri="{9D8B030D-6E8A-4147-A177-3AD203B41FA5}">
                      <a16:colId xmlns:a16="http://schemas.microsoft.com/office/drawing/2014/main" val="1043368504"/>
                    </a:ext>
                  </a:extLst>
                </a:gridCol>
              </a:tblGrid>
              <a:tr h="24735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reg_sel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reg_cus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Atraso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Atraso %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520240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491247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10,7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772651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325644"/>
                  </a:ext>
                </a:extLst>
              </a:tr>
              <a:tr h="24735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4,8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5998232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18,4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523171"/>
                  </a:ext>
                </a:extLst>
              </a:tr>
              <a:tr h="24735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963902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10,1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1155863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1045032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308499"/>
                  </a:ext>
                </a:extLst>
              </a:tr>
              <a:tr h="24735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12,4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23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855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</a:rPr>
              <a:t>tens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</a:rPr>
              <a:t>atrasados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Botão de Ação: Obter Informações 4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607273" y="5915429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2957909" y="5936563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6EA20CA-2A18-4114-B900-CCC0EEF0FC3C}"/>
              </a:ext>
            </a:extLst>
          </p:cNvPr>
          <p:cNvSpPr/>
          <p:nvPr/>
        </p:nvSpPr>
        <p:spPr>
          <a:xfrm>
            <a:off x="2607273" y="1238958"/>
            <a:ext cx="9171769" cy="4555093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solidFill>
              <a:srgbClr val="008F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5C3235B-F0F1-4CAD-A43B-C3BB2DAEF2BF}"/>
              </a:ext>
            </a:extLst>
          </p:cNvPr>
          <p:cNvSpPr txBox="1"/>
          <p:nvPr/>
        </p:nvSpPr>
        <p:spPr>
          <a:xfrm>
            <a:off x="2650814" y="1285685"/>
            <a:ext cx="749902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b="1" dirty="0">
                <a:solidFill>
                  <a:schemeClr val="bg1"/>
                </a:solidFill>
                <a:latin typeface="Open Sans" panose="020B0604020202020204"/>
              </a:rPr>
              <a:t>Características de itens que atrasam</a:t>
            </a:r>
          </a:p>
          <a:p>
            <a:pPr algn="just"/>
            <a:endParaRPr lang="pt-BR" sz="14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Em relação 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região do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e do cliente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, em geral ocorrem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percentuais maiores de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atraso quando o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cliente ou o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está no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Norte ou Nordeste. Ex.: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S,Ne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(20%) ;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Ne,Mid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(18%) ;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SP,Ne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(18%) ; 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Se,Ne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(16%) ;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Se,N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(15%)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do total de pedidos destas regiões. Quando o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está 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uma UF diferente do cliente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 os pedidos tem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taxa de atraso (64%) maior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uma média de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dias estimados para entrega (13%) menor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os que não atrasam.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preço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e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frete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maiores em média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(14%,16%).</a:t>
            </a: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algn="just"/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Pedidos com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dow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(2,3,4 –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Segunda,Terça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e quarta) tem taxa de atraso em média (22%) maior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nos outros dias da semana. Pedidos com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h (entre as 16:00 e 23:59)  tem taxa de atraso em média (17%) maior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nos outros horários.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peso e volume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 maiores em média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(8,5%,3%)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respectivamente.</a:t>
            </a:r>
          </a:p>
          <a:p>
            <a:pPr algn="just"/>
            <a:endParaRPr lang="pt-BR" sz="14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Pedidos com boleto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tem taxa de atraso em média (8%) maior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em cartão de crédito.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algn="just"/>
            <a:endParaRPr lang="pt-BR" sz="8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6B9060F-C595-4B29-863B-B0B498F47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59429" y="1238958"/>
            <a:ext cx="1514800" cy="455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15;p18">
            <a:extLst>
              <a:ext uri="{FF2B5EF4-FFF2-40B4-BE49-F238E27FC236}">
                <a16:creationId xmlns:a16="http://schemas.microsoft.com/office/drawing/2014/main" id="{5D6C4CFC-9765-47BC-A422-B8B3FCE89A5C}"/>
              </a:ext>
            </a:extLst>
          </p:cNvPr>
          <p:cNvSpPr txBox="1"/>
          <p:nvPr/>
        </p:nvSpPr>
        <p:spPr>
          <a:xfrm>
            <a:off x="217496" y="2466587"/>
            <a:ext cx="2484057" cy="3588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de order_itens</a:t>
            </a:r>
          </a:p>
          <a:p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order_dow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order_h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days_estimated_dlv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days_limit_ship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price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freight_value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seller_region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customer_region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is_samestate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product_description_lenght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product_photos_qty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product_weight_g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product_volume_cm3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is_cc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" name="Imagem 7" descr="Lista">
            <a:extLst>
              <a:ext uri="{FF2B5EF4-FFF2-40B4-BE49-F238E27FC236}">
                <a16:creationId xmlns:a16="http://schemas.microsoft.com/office/drawing/2014/main" id="{7B0C0EBE-100E-4796-A06B-4D9CE39246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18610" y="1190265"/>
            <a:ext cx="1119809" cy="111980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61030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tens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atrasados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Botão de Ação: Obter Informações 4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607273" y="5335785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2957909" y="5356919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6EA20CA-2A18-4114-B900-CCC0EEF0FC3C}"/>
              </a:ext>
            </a:extLst>
          </p:cNvPr>
          <p:cNvSpPr/>
          <p:nvPr/>
        </p:nvSpPr>
        <p:spPr>
          <a:xfrm>
            <a:off x="2607273" y="1522215"/>
            <a:ext cx="9171769" cy="367849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solidFill>
              <a:srgbClr val="008F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5C3235B-F0F1-4CAD-A43B-C3BB2DAEF2BF}"/>
              </a:ext>
            </a:extLst>
          </p:cNvPr>
          <p:cNvSpPr txBox="1"/>
          <p:nvPr/>
        </p:nvSpPr>
        <p:spPr>
          <a:xfrm>
            <a:off x="2650814" y="1568941"/>
            <a:ext cx="749902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b="1" dirty="0">
                <a:solidFill>
                  <a:schemeClr val="bg1"/>
                </a:solidFill>
                <a:latin typeface="Open Sans" panose="020B0604020202020204"/>
              </a:rPr>
              <a:t>Características de </a:t>
            </a:r>
            <a:r>
              <a:rPr lang="pt-BR" sz="1400" b="1" dirty="0" err="1">
                <a:solidFill>
                  <a:schemeClr val="bg1"/>
                </a:solidFill>
                <a:latin typeface="Open Sans" panose="020B0604020202020204"/>
              </a:rPr>
              <a:t>sellers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/>
              </a:rPr>
              <a:t> de itens que atrasam</a:t>
            </a:r>
          </a:p>
          <a:p>
            <a:pPr algn="just"/>
            <a:endParaRPr lang="pt-BR" sz="14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uma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taxa média de atraso - </a:t>
            </a:r>
            <a:r>
              <a:rPr lang="pt-BR" sz="1200" b="1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total_outtime_ratio_seller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(18%) maior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uma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média de dias para entrega 4,2% maior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uma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taxa média de pedidos não entregues (43%) maior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uma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taxa média cancelamento (80%) maior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Taxa da forma de pagamento e  vendas para UF igual a do cliente não tem importância.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Tem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quantidade média de clientes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(11%)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menor.</a:t>
            </a:r>
          </a:p>
          <a:p>
            <a:pPr algn="just"/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São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mais novos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em média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(8%) maior.</a:t>
            </a:r>
          </a:p>
          <a:p>
            <a:pPr algn="just"/>
            <a:endParaRPr lang="pt-BR" sz="14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Vendem 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média (12%) menos produtos distintos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algn="just"/>
            <a:endParaRPr lang="pt-BR" sz="8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6B9060F-C595-4B29-863B-B0B498F47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59429" y="1522215"/>
            <a:ext cx="1514800" cy="367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8" descr="Rede de usuários">
            <a:extLst>
              <a:ext uri="{FF2B5EF4-FFF2-40B4-BE49-F238E27FC236}">
                <a16:creationId xmlns:a16="http://schemas.microsoft.com/office/drawing/2014/main" id="{0DEDA066-A7F1-4C45-8077-C300532B7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57471" y="1266572"/>
            <a:ext cx="1065600" cy="1065600"/>
          </a:xfrm>
          <a:prstGeom prst="ellipse">
            <a:avLst/>
          </a:prstGeom>
        </p:spPr>
      </p:pic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D522A335-166F-4BDA-A84E-A64CBB6087B0}"/>
              </a:ext>
            </a:extLst>
          </p:cNvPr>
          <p:cNvSpPr txBox="1"/>
          <p:nvPr/>
        </p:nvSpPr>
        <p:spPr>
          <a:xfrm>
            <a:off x="131351" y="2604680"/>
            <a:ext cx="2366334" cy="2822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de seller</a:t>
            </a:r>
          </a:p>
          <a:p>
            <a:pPr algn="ctr"/>
            <a:endParaRPr lang="da-DK" sz="1200" b="1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total_outtime_ratio_seller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avg_days_dlv_cust_quarter_seller</a:t>
            </a:r>
            <a:r>
              <a:rPr lang="en-US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total_not_delivered_ratio_seller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total_canceled_ratio_seller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total_bank_slip_ratio_seller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total_cc_ratio_seller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total_samestate_ratio_seller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revenue_semester_seller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qty_customers_seller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days_first_order_item_seller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is_new_seller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distinct_product_seller</a:t>
            </a:r>
            <a:endParaRPr lang="pt-BR"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distinct_category_seller</a:t>
            </a:r>
            <a:endParaRPr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86575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tens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atrasados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</a:rPr>
              <a:t>BIVARIADA DE VARIÁVEIS NUMÉRICAS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C453757-FE81-4476-AE0F-2EF7CFB3FFA0}"/>
              </a:ext>
            </a:extLst>
          </p:cNvPr>
          <p:cNvSpPr/>
          <p:nvPr/>
        </p:nvSpPr>
        <p:spPr>
          <a:xfrm>
            <a:off x="360000" y="1679813"/>
            <a:ext cx="36905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rgbClr val="434343"/>
                </a:solidFill>
                <a:latin typeface="Open Sans" panose="020B0604020202020204"/>
              </a:rPr>
              <a:t>(</a:t>
            </a:r>
            <a:r>
              <a:rPr lang="en-US" sz="1200" b="1" err="1">
                <a:solidFill>
                  <a:srgbClr val="434343"/>
                </a:solidFill>
                <a:latin typeface="Open Sans" panose="020B0604020202020204"/>
              </a:rPr>
              <a:t>product_weight_g</a:t>
            </a:r>
            <a:r>
              <a:rPr lang="en-US" sz="1200" b="1">
                <a:solidFill>
                  <a:srgbClr val="434343"/>
                </a:solidFill>
                <a:latin typeface="Open Sans" panose="020B0604020202020204"/>
              </a:rPr>
              <a:t>, product_volume_cm3)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 e </a:t>
            </a:r>
            <a:r>
              <a:rPr lang="en-US" sz="1200" b="1">
                <a:solidFill>
                  <a:srgbClr val="434343"/>
                </a:solidFill>
                <a:latin typeface="Open Sans" panose="020B0604020202020204"/>
              </a:rPr>
              <a:t>(</a:t>
            </a:r>
            <a:r>
              <a:rPr lang="en-US" sz="1200" b="1" err="1">
                <a:solidFill>
                  <a:srgbClr val="434343"/>
                </a:solidFill>
                <a:latin typeface="Open Sans" panose="020B0604020202020204"/>
              </a:rPr>
              <a:t>qty_customer_seller</a:t>
            </a:r>
            <a:r>
              <a:rPr lang="en-US" sz="1200" b="1">
                <a:solidFill>
                  <a:srgbClr val="434343"/>
                </a:solidFill>
                <a:latin typeface="Open Sans" panose="020B0604020202020204"/>
              </a:rPr>
              <a:t>, </a:t>
            </a:r>
            <a:r>
              <a:rPr lang="en-US" sz="1200" b="1" err="1">
                <a:solidFill>
                  <a:srgbClr val="434343"/>
                </a:solidFill>
                <a:latin typeface="Open Sans" panose="020B0604020202020204"/>
              </a:rPr>
              <a:t>revenue_semester_seller</a:t>
            </a:r>
            <a:r>
              <a:rPr lang="en-US" sz="1200" b="1">
                <a:solidFill>
                  <a:srgbClr val="434343"/>
                </a:solidFill>
                <a:latin typeface="Open Sans" panose="020B0604020202020204"/>
              </a:rPr>
              <a:t>)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possuem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correlação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mais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fortes e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dependendo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do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resultado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do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modelo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,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poderiamos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optar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pelo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uso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de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apenas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uma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en-US" sz="1200" err="1">
                <a:solidFill>
                  <a:srgbClr val="434343"/>
                </a:solidFill>
                <a:latin typeface="Open Sans" panose="020B0604020202020204"/>
              </a:rPr>
              <a:t>delas</a:t>
            </a:r>
            <a:r>
              <a:rPr lang="en-US" sz="1200">
                <a:solidFill>
                  <a:srgbClr val="434343"/>
                </a:solidFill>
                <a:latin typeface="Open Sans" panose="020B0604020202020204"/>
              </a:rPr>
              <a:t>.</a:t>
            </a:r>
            <a:endParaRPr lang="pt-BR" sz="120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BF4742-5E64-42B2-BC49-81A18FDA8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475" y="328184"/>
            <a:ext cx="6145734" cy="60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66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64;p13">
            <a:extLst>
              <a:ext uri="{FF2B5EF4-FFF2-40B4-BE49-F238E27FC236}">
                <a16:creationId xmlns:a16="http://schemas.microsoft.com/office/drawing/2014/main" id="{27E5CD9C-84D4-4D37-B94A-64F6BB65BAD5}"/>
              </a:ext>
            </a:extLst>
          </p:cNvPr>
          <p:cNvSpPr txBox="1"/>
          <p:nvPr/>
        </p:nvSpPr>
        <p:spPr>
          <a:xfrm>
            <a:off x="596231" y="5522438"/>
            <a:ext cx="43308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pt-BR" sz="1200" kern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buClr>
                <a:srgbClr val="000000"/>
              </a:buClr>
            </a:pPr>
            <a:r>
              <a:rPr lang="pt-BR" sz="1200" b="1" ker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20/06/2020</a:t>
            </a:r>
            <a:endParaRPr b="1" kern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C03BB3-9A5C-4C0A-8AC4-E9E0D9ED7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9852" y="-279400"/>
            <a:ext cx="13151702" cy="75438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  <a:softEdge rad="12700"/>
          </a:effectLst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577C7DE-1CFA-4B6A-BB5F-42583481FD2E}"/>
              </a:ext>
            </a:extLst>
          </p:cNvPr>
          <p:cNvSpPr txBox="1">
            <a:spLocks/>
          </p:cNvSpPr>
          <p:nvPr/>
        </p:nvSpPr>
        <p:spPr>
          <a:xfrm>
            <a:off x="-23875" y="3330149"/>
            <a:ext cx="4960619" cy="118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pt-BR"/>
            </a:defPPr>
            <a:lvl1pPr defTabSz="1219170">
              <a:buClr>
                <a:srgbClr val="000000"/>
              </a:buClr>
              <a:defRPr sz="1867" b="1" kern="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pt-BR" sz="2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 Preditivos de atraso de entregas de Sellers</a:t>
            </a:r>
          </a:p>
          <a:p>
            <a:r>
              <a:rPr lang="pt-BR" sz="1600" b="0">
                <a:solidFill>
                  <a:srgbClr val="434343"/>
                </a:solidFill>
              </a:rPr>
              <a:t>E-commerce: </a:t>
            </a:r>
            <a:r>
              <a:rPr lang="pt-BR" sz="1600" b="0" err="1">
                <a:solidFill>
                  <a:srgbClr val="434343"/>
                </a:solidFill>
              </a:rPr>
              <a:t>Olist</a:t>
            </a:r>
            <a:endParaRPr lang="pt-BR" sz="1600" b="0">
              <a:solidFill>
                <a:srgbClr val="434343"/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B11F1F9-BDB9-4C84-9723-E09D3D3B94F3}"/>
              </a:ext>
            </a:extLst>
          </p:cNvPr>
          <p:cNvSpPr txBox="1">
            <a:spLocks/>
          </p:cNvSpPr>
          <p:nvPr/>
        </p:nvSpPr>
        <p:spPr>
          <a:xfrm>
            <a:off x="-1837" y="6041206"/>
            <a:ext cx="2065588" cy="560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pt-BR"/>
            </a:defPPr>
            <a:lvl1pPr defTabSz="1219170">
              <a:buClr>
                <a:srgbClr val="000000"/>
              </a:buClr>
              <a:defRPr sz="1867" b="1" kern="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pt-BR" sz="2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20/06/2020</a:t>
            </a:r>
            <a:endParaRPr lang="pt-BR" sz="1600" b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42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E9B7DB0E-0ED4-4B8A-B017-263C1208B851}"/>
              </a:ext>
            </a:extLst>
          </p:cNvPr>
          <p:cNvSpPr/>
          <p:nvPr/>
        </p:nvSpPr>
        <p:spPr>
          <a:xfrm>
            <a:off x="1897521" y="1577095"/>
            <a:ext cx="9294354" cy="273382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covariáveis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x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Atraso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FAF0F12-8EE2-48B7-94AA-2B2207624768}"/>
              </a:ext>
            </a:extLst>
          </p:cNvPr>
          <p:cNvSpPr/>
          <p:nvPr/>
        </p:nvSpPr>
        <p:spPr>
          <a:xfrm>
            <a:off x="2133594" y="1795185"/>
            <a:ext cx="69411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b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 variáveis que explicam o evento de atraso:</a:t>
            </a:r>
          </a:p>
          <a:p>
            <a:pPr algn="just"/>
            <a:endParaRPr lang="pt-BR" sz="1400" b="1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83A8888-8B8F-4DF8-A0E8-7E85E5A9BAB4}"/>
              </a:ext>
            </a:extLst>
          </p:cNvPr>
          <p:cNvSpPr/>
          <p:nvPr/>
        </p:nvSpPr>
        <p:spPr>
          <a:xfrm>
            <a:off x="1897521" y="4359664"/>
            <a:ext cx="69411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0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 as informações foram validadas pela área de negócio e fazem sentido para o comportamento de inadimplência.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A006C0B0-A943-4E7A-B972-99E82B123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740218"/>
              </p:ext>
            </p:extLst>
          </p:nvPr>
        </p:nvGraphicFramePr>
        <p:xfrm>
          <a:off x="2276475" y="2351463"/>
          <a:ext cx="8329613" cy="1560195"/>
        </p:xfrm>
        <a:graphic>
          <a:graphicData uri="http://schemas.openxmlformats.org/drawingml/2006/table">
            <a:tbl>
              <a:tblPr/>
              <a:tblGrid>
                <a:gridCol w="2566988">
                  <a:extLst>
                    <a:ext uri="{9D8B030D-6E8A-4147-A177-3AD203B41FA5}">
                      <a16:colId xmlns:a16="http://schemas.microsoft.com/office/drawing/2014/main" val="3699370587"/>
                    </a:ext>
                  </a:extLst>
                </a:gridCol>
                <a:gridCol w="5762625">
                  <a:extLst>
                    <a:ext uri="{9D8B030D-6E8A-4147-A177-3AD203B41FA5}">
                      <a16:colId xmlns:a16="http://schemas.microsoft.com/office/drawing/2014/main" val="195213463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Variável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Intepretação em relação ao atraso de um item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66514"/>
                  </a:ext>
                </a:extLst>
              </a:tr>
              <a:tr h="7429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UF Cliente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Norte ou Nordeste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454804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Data Estimada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Menos dias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9973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Preço e frete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Em média mais altos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60009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Quantidade de clientes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Sellers menores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30501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err="1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Tx</a:t>
                      </a:r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 Hist. Atrasos do </a:t>
                      </a:r>
                      <a:r>
                        <a:rPr lang="pt-BR" sz="1400" b="1" i="0" u="none" strike="noStrike" err="1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Seller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Alta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820062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err="1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Tx</a:t>
                      </a:r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 Hist. Não entrega </a:t>
                      </a:r>
                      <a:r>
                        <a:rPr lang="pt-BR" sz="1400" b="1" i="0" u="none" strike="noStrike" err="1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Seller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4020202020204"/>
                        </a:rPr>
                        <a:t>Alta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213673"/>
                  </a:ext>
                </a:extLst>
              </a:tr>
            </a:tbl>
          </a:graphicData>
        </a:graphic>
      </p:graphicFrame>
      <p:pic>
        <p:nvPicPr>
          <p:cNvPr id="6146" name="Picture 2">
            <a:extLst>
              <a:ext uri="{FF2B5EF4-FFF2-40B4-BE49-F238E27FC236}">
                <a16:creationId xmlns:a16="http://schemas.microsoft.com/office/drawing/2014/main" id="{428630ED-5333-4673-963A-E4D12E94D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0633" y="1577095"/>
            <a:ext cx="1366888" cy="27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745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0344037-3C7F-4A99-ACBD-4633CC85829D}"/>
              </a:ext>
            </a:extLst>
          </p:cNvPr>
          <p:cNvGrpSpPr/>
          <p:nvPr/>
        </p:nvGrpSpPr>
        <p:grpSpPr>
          <a:xfrm>
            <a:off x="4100945" y="1948289"/>
            <a:ext cx="8091055" cy="2736498"/>
            <a:chOff x="8497038" y="155404"/>
            <a:chExt cx="2827606" cy="2308431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D902E99D-1B43-474C-AC5E-3E8665E2FA1E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008F9E"/>
                </a:gs>
                <a:gs pos="100000">
                  <a:srgbClr val="008F9E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pic>
          <p:nvPicPr>
            <p:cNvPr id="39" name="Google Shape;62;p13">
              <a:extLst>
                <a:ext uri="{FF2B5EF4-FFF2-40B4-BE49-F238E27FC236}">
                  <a16:creationId xmlns:a16="http://schemas.microsoft.com/office/drawing/2014/main" id="{8B9985CB-6CA9-436F-94A6-2475F49B55A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275555" y="193016"/>
              <a:ext cx="1028361" cy="22280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0725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0048961-CD76-49B1-8FA0-47C86D7D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7" t="20485" r="70666" b="70204"/>
          <a:stretch/>
        </p:blipFill>
        <p:spPr>
          <a:xfrm>
            <a:off x="10606907" y="6397119"/>
            <a:ext cx="1197466" cy="28358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254634" y="2262611"/>
            <a:ext cx="64206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Tratamento das base de dados para modelagem (22.978)</a:t>
            </a:r>
          </a:p>
          <a:p>
            <a:pPr lvl="1"/>
            <a:endParaRPr lang="pt-BR" sz="14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75% aleatório para treino e 25% para teste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Treino: 17.034 itens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Teste: 5,802 itens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Eliminados 142 itens com valores nulos em colunas</a:t>
            </a:r>
          </a:p>
          <a:p>
            <a:pPr lvl="1"/>
            <a:endParaRPr lang="pt-BR" sz="14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sem balanceamento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Picture 6" descr="Black and Gray Mining Rig">
            <a:extLst>
              <a:ext uri="{FF2B5EF4-FFF2-40B4-BE49-F238E27FC236}">
                <a16:creationId xmlns:a16="http://schemas.microsoft.com/office/drawing/2014/main" id="{C6C69585-8FF6-4739-8755-E6BAE9C5E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" y="1948289"/>
            <a:ext cx="4100945" cy="273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959083A9-F22A-4E5C-A958-DFA82D6457E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com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Técnicas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Tradicionais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BASES DE TREINO E TESTE</a:t>
            </a:r>
          </a:p>
        </p:txBody>
      </p:sp>
    </p:spTree>
    <p:extLst>
      <p:ext uri="{BB962C8B-B14F-4D97-AF65-F5344CB8AC3E}">
        <p14:creationId xmlns:p14="http://schemas.microsoft.com/office/powerpoint/2010/main" val="3386811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2E3084BB-CDAD-4497-A3B6-5B3302CE7D64}"/>
              </a:ext>
            </a:extLst>
          </p:cNvPr>
          <p:cNvSpPr/>
          <p:nvPr/>
        </p:nvSpPr>
        <p:spPr>
          <a:xfrm>
            <a:off x="0" y="1462576"/>
            <a:ext cx="10082143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TÉCNICAS TRADICIONAIS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RESULTADO</a:t>
            </a: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ED14F48B-1AAF-420F-85D4-B929861DE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1" y="1500676"/>
            <a:ext cx="5613400" cy="68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>
                <a:solidFill>
                  <a:schemeClr val="bg1"/>
                </a:solidFill>
                <a:latin typeface="Open sans" panose="020B0604020202020204"/>
              </a:rPr>
              <a:t>	O modelo seleciona as variáveis mais relevantes e estima um peso para cada uma de suas categorias, atribuindo para cada cliente a probabilidade de se tornar um item atrasado.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3CDBC2-65FC-43B9-8ED3-AE3D90615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28" t="-12170" b="1"/>
          <a:stretch/>
        </p:blipFill>
        <p:spPr>
          <a:xfrm>
            <a:off x="7404100" y="1486821"/>
            <a:ext cx="2627242" cy="68576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1AAB662-7ED0-48ED-999D-4F13FFCB0A4C}"/>
              </a:ext>
            </a:extLst>
          </p:cNvPr>
          <p:cNvSpPr/>
          <p:nvPr/>
        </p:nvSpPr>
        <p:spPr>
          <a:xfrm>
            <a:off x="6974174" y="1695099"/>
            <a:ext cx="48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=</a:t>
            </a:r>
            <a:endParaRPr lang="pt-BR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9D35529-963E-431F-9E3F-357B3F256456}"/>
              </a:ext>
            </a:extLst>
          </p:cNvPr>
          <p:cNvSpPr/>
          <p:nvPr/>
        </p:nvSpPr>
        <p:spPr>
          <a:xfrm>
            <a:off x="1470991" y="2634678"/>
            <a:ext cx="8611152" cy="174420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id="{CB1FA32E-2108-43D8-ABB6-C7422F886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782" y="2769865"/>
            <a:ext cx="7859783" cy="149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Carregado o pacote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pyspark.ml.classification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e importado o módulo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LogisticRegression</a:t>
            </a:r>
            <a:endParaRPr lang="pt-BR" altLang="pt-BR" sz="1400">
              <a:solidFill>
                <a:schemeClr val="bg1"/>
              </a:solidFill>
              <a:latin typeface="Open sans" panose="020B0604020202020204"/>
            </a:endParaRP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Feito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OneHotEncoder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das variáveis categóricas que não estavam com um </a:t>
            </a:r>
            <a:r>
              <a:rPr lang="pt-BR" altLang="pt-BR" sz="1400" b="0" err="1">
                <a:solidFill>
                  <a:schemeClr val="bg1"/>
                </a:solidFill>
                <a:latin typeface="Open sans" panose="020B0604020202020204"/>
              </a:rPr>
              <a:t>datatype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numérico.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Dividida a base em 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Treino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(75%) e 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Teste 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(25%).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Treinado o modelo com parâmetros default da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LogisticRegression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Aplicado o modelo treinado na base de teste e feitas as predições.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endParaRPr lang="pt-BR" altLang="pt-BR" sz="1400" b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4F14E15-D4D5-46B2-87D6-0AA407D4F080}"/>
              </a:ext>
            </a:extLst>
          </p:cNvPr>
          <p:cNvSpPr/>
          <p:nvPr/>
        </p:nvSpPr>
        <p:spPr>
          <a:xfrm>
            <a:off x="1470991" y="4429932"/>
            <a:ext cx="8611152" cy="126520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471E0ACD-2CAC-4788-A24A-B4B9B792D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782" y="4565119"/>
            <a:ext cx="7859783" cy="98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Resultados: 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 err="1">
                <a:solidFill>
                  <a:schemeClr val="bg1"/>
                </a:solidFill>
                <a:latin typeface="Open sans" panose="020B0604020202020204"/>
              </a:rPr>
              <a:t>Accuracy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94,15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AUC: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	76,90</a:t>
            </a:r>
            <a:endParaRPr lang="pt-BR" altLang="pt-BR" sz="1400" b="0" dirty="0">
              <a:solidFill>
                <a:schemeClr val="bg1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04384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385332"/>
            <a:ext cx="10172700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19A2CB7-B11C-4B81-8A8A-CC1F0A49AC96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Árvore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decisão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TÉCNICAS TRADICIONAIS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RESULTADOS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185143" y="1519421"/>
            <a:ext cx="9292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Árvores de decisão 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classificam as observações pela combinação de características, por meio de uma árvore de classificação, que explique o evento de atraso.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57F5B2C-DA2C-4E1C-AAF9-76DBB24E7376}"/>
              </a:ext>
            </a:extLst>
          </p:cNvPr>
          <p:cNvSpPr/>
          <p:nvPr/>
        </p:nvSpPr>
        <p:spPr>
          <a:xfrm>
            <a:off x="1530631" y="2530320"/>
            <a:ext cx="8611152" cy="171865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4" name="Rectangle 29">
            <a:extLst>
              <a:ext uri="{FF2B5EF4-FFF2-40B4-BE49-F238E27FC236}">
                <a16:creationId xmlns:a16="http://schemas.microsoft.com/office/drawing/2014/main" id="{614558C4-5748-4587-B4D0-FBDF2B8DC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22" y="2665507"/>
            <a:ext cx="7859783" cy="149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Carregado o pacote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pyspark.ml.classification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e importado o módulo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DecisionTreeClassifier</a:t>
            </a:r>
            <a:endParaRPr lang="pt-BR" altLang="pt-BR" sz="1400">
              <a:solidFill>
                <a:schemeClr val="bg1"/>
              </a:solidFill>
              <a:latin typeface="Open sans" panose="020B0604020202020204"/>
            </a:endParaRP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Feito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OneHotEncoder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das variáveis categóricas que não estavam com um </a:t>
            </a:r>
            <a:r>
              <a:rPr lang="pt-BR" altLang="pt-BR" sz="1400" b="0" err="1">
                <a:solidFill>
                  <a:schemeClr val="bg1"/>
                </a:solidFill>
                <a:latin typeface="Open sans" panose="020B0604020202020204"/>
              </a:rPr>
              <a:t>datatype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numérico.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Dividida a base em 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Treino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(75%) e 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Teste 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(25%).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Treinado o modelo com parâmetros default da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DecisionTreeClassifier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Aplicado o modelo treinado na base de teste e feitas as predições.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endParaRPr lang="pt-BR" altLang="pt-BR" sz="1400" b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CA3F212-F44C-4459-9A50-BF9D9E24EE78}"/>
              </a:ext>
            </a:extLst>
          </p:cNvPr>
          <p:cNvSpPr/>
          <p:nvPr/>
        </p:nvSpPr>
        <p:spPr>
          <a:xfrm>
            <a:off x="1530631" y="4320604"/>
            <a:ext cx="8611152" cy="126520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8" name="Rectangle 29">
            <a:extLst>
              <a:ext uri="{FF2B5EF4-FFF2-40B4-BE49-F238E27FC236}">
                <a16:creationId xmlns:a16="http://schemas.microsoft.com/office/drawing/2014/main" id="{77B5D7D0-5155-4686-8FC7-565F2388A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22" y="4455791"/>
            <a:ext cx="7859783" cy="98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Resultados: 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 err="1">
                <a:solidFill>
                  <a:schemeClr val="bg1"/>
                </a:solidFill>
                <a:latin typeface="Open sans" panose="020B0604020202020204"/>
              </a:rPr>
              <a:t>Accuracy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93,17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AUC: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	69,37</a:t>
            </a:r>
            <a:endParaRPr lang="pt-BR" altLang="pt-BR" sz="1400" b="0" dirty="0">
              <a:solidFill>
                <a:schemeClr val="bg1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859337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19A2CB7-B11C-4B81-8A8A-CC1F0A49AC96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Árvore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decisão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TÉCNICAS TRADICIONAIS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RESULTADOS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7A7817C8-EC2B-447D-93B1-E97ECC6B8C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F9EC92-B032-425E-B5DE-244E65F69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116" y="1265246"/>
            <a:ext cx="8261401" cy="402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15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385332"/>
            <a:ext cx="10172700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185143" y="1519421"/>
            <a:ext cx="9813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err="1">
                <a:solidFill>
                  <a:schemeClr val="bg1"/>
                </a:solidFill>
                <a:latin typeface="Open Sans" panose="020B0604020202020204"/>
              </a:rPr>
              <a:t>Random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 Forest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 é um método de aprendizado conjunto para classificação ou regressão, que opera construindo várias árvores de decisão no momento do treinamento e produzindo a classe que é o modo das classes (classificação) ou previsão média (regressão) das árvores individuais.  Este processo também ajuda a </a:t>
            </a:r>
            <a:r>
              <a:rPr lang="pt-BR" sz="1200" err="1">
                <a:solidFill>
                  <a:schemeClr val="bg1"/>
                </a:solidFill>
                <a:latin typeface="Open Sans" panose="020B0604020202020204"/>
              </a:rPr>
              <a:t>previnir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 o “</a:t>
            </a:r>
            <a:r>
              <a:rPr lang="pt-BR" sz="1200" err="1">
                <a:solidFill>
                  <a:schemeClr val="bg1"/>
                </a:solidFill>
                <a:latin typeface="Open Sans" panose="020B0604020202020204"/>
              </a:rPr>
              <a:t>overfiting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” comum em árvores de decisão.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57F5B2C-DA2C-4E1C-AAF9-76DBB24E7376}"/>
              </a:ext>
            </a:extLst>
          </p:cNvPr>
          <p:cNvSpPr/>
          <p:nvPr/>
        </p:nvSpPr>
        <p:spPr>
          <a:xfrm>
            <a:off x="1530631" y="2530320"/>
            <a:ext cx="8611152" cy="169878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4" name="Rectangle 29">
            <a:extLst>
              <a:ext uri="{FF2B5EF4-FFF2-40B4-BE49-F238E27FC236}">
                <a16:creationId xmlns:a16="http://schemas.microsoft.com/office/drawing/2014/main" id="{614558C4-5748-4587-B4D0-FBDF2B8DC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22" y="2665507"/>
            <a:ext cx="8257343" cy="149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Carregado o pacote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pyspark.ml.classification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e importado o módulo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RandomForestClassifier</a:t>
            </a:r>
            <a:endParaRPr lang="pt-BR" altLang="pt-BR" sz="1400">
              <a:solidFill>
                <a:schemeClr val="bg1"/>
              </a:solidFill>
              <a:latin typeface="Open sans" panose="020B0604020202020204"/>
            </a:endParaRP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Feito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OneHotEncoder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das variáveis categóricas que não estavam com um </a:t>
            </a:r>
            <a:r>
              <a:rPr lang="pt-BR" altLang="pt-BR" sz="1400" b="0" err="1">
                <a:solidFill>
                  <a:schemeClr val="bg1"/>
                </a:solidFill>
                <a:latin typeface="Open sans" panose="020B0604020202020204"/>
              </a:rPr>
              <a:t>datatype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numérico.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Dividida a base em 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Treino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(75%) e 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Teste 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(25%).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Treinado o modelo com parâmetros default da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RandomForestClassifier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Aplicado o modelo treinado na base de teste e feitas as predições.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endParaRPr lang="pt-BR" altLang="pt-BR" sz="1400" b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CA3F212-F44C-4459-9A50-BF9D9E24EE78}"/>
              </a:ext>
            </a:extLst>
          </p:cNvPr>
          <p:cNvSpPr/>
          <p:nvPr/>
        </p:nvSpPr>
        <p:spPr>
          <a:xfrm>
            <a:off x="1530631" y="4320604"/>
            <a:ext cx="8611152" cy="126520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8" name="Rectangle 29">
            <a:extLst>
              <a:ext uri="{FF2B5EF4-FFF2-40B4-BE49-F238E27FC236}">
                <a16:creationId xmlns:a16="http://schemas.microsoft.com/office/drawing/2014/main" id="{77B5D7D0-5155-4686-8FC7-565F2388A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22" y="4455791"/>
            <a:ext cx="7859783" cy="98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Resultados: 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 err="1">
                <a:solidFill>
                  <a:schemeClr val="bg1"/>
                </a:solidFill>
                <a:latin typeface="Open sans" panose="020B0604020202020204"/>
              </a:rPr>
              <a:t>Accuracy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93,96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AUC: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	75,47</a:t>
            </a:r>
            <a:endParaRPr lang="pt-BR" altLang="pt-BR" sz="1400" b="0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644F9D6B-87AD-4E5C-B926-E706360AC332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 Random Forest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INTELIGÊNCIA ARTIFICIAL|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1820115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385332"/>
            <a:ext cx="10172700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185143" y="1412453"/>
            <a:ext cx="98351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O </a:t>
            </a:r>
            <a:r>
              <a:rPr lang="pt-BR" sz="1200" b="1" err="1">
                <a:solidFill>
                  <a:schemeClr val="bg1"/>
                </a:solidFill>
                <a:latin typeface="Open Sans" panose="020B0604020202020204"/>
              </a:rPr>
              <a:t>Gradient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b="1" err="1">
                <a:solidFill>
                  <a:schemeClr val="bg1"/>
                </a:solidFill>
                <a:latin typeface="Open Sans" panose="020B0604020202020204"/>
              </a:rPr>
              <a:t>Boosting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é uma técnica de aprendizado de máquina para problemas de regressão e classificação, que produz um modelo de previsão na forma de um conjunto de modelos de previsão mais fracos, geralmente árvores de decisão. Ele constrói o modelo em etapas, como outros métodos de reforço, e os generaliza, permitindo a otimização de uma função de perda (</a:t>
            </a:r>
            <a:r>
              <a:rPr lang="pt-BR" sz="1200" err="1">
                <a:solidFill>
                  <a:schemeClr val="bg1"/>
                </a:solidFill>
                <a:latin typeface="Open Sans" panose="020B0604020202020204"/>
              </a:rPr>
              <a:t>loss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) </a:t>
            </a:r>
            <a:r>
              <a:rPr lang="pt-BR" sz="1200" err="1">
                <a:solidFill>
                  <a:schemeClr val="bg1"/>
                </a:solidFill>
                <a:latin typeface="Open Sans" panose="020B0604020202020204"/>
              </a:rPr>
              <a:t>diferenciável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 arbitrária.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57F5B2C-DA2C-4E1C-AAF9-76DBB24E7376}"/>
              </a:ext>
            </a:extLst>
          </p:cNvPr>
          <p:cNvSpPr/>
          <p:nvPr/>
        </p:nvSpPr>
        <p:spPr>
          <a:xfrm>
            <a:off x="1530631" y="2530320"/>
            <a:ext cx="8611152" cy="171865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4" name="Rectangle 29">
            <a:extLst>
              <a:ext uri="{FF2B5EF4-FFF2-40B4-BE49-F238E27FC236}">
                <a16:creationId xmlns:a16="http://schemas.microsoft.com/office/drawing/2014/main" id="{614558C4-5748-4587-B4D0-FBDF2B8DC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22" y="2665507"/>
            <a:ext cx="8003895" cy="149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Carregado o pacote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pyspark.ml.classification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e importado o módulo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GBTClassifier</a:t>
            </a:r>
            <a:endParaRPr lang="pt-BR" altLang="pt-BR" sz="1400">
              <a:solidFill>
                <a:schemeClr val="bg1"/>
              </a:solidFill>
              <a:latin typeface="Open sans" panose="020B0604020202020204"/>
            </a:endParaRP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Feito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OneHotEncoder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das variáveis categóricas que não estavam com um </a:t>
            </a:r>
            <a:r>
              <a:rPr lang="pt-BR" altLang="pt-BR" sz="1400" b="0" err="1">
                <a:solidFill>
                  <a:schemeClr val="bg1"/>
                </a:solidFill>
                <a:latin typeface="Open sans" panose="020B0604020202020204"/>
              </a:rPr>
              <a:t>datatype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numérico.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Dividida a base em 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Treino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 (75%) e 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Teste </a:t>
            </a: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(25%).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Treinado o modelo com parâmetros default da </a:t>
            </a:r>
            <a:r>
              <a:rPr lang="pt-BR" altLang="pt-BR" sz="1400" err="1">
                <a:solidFill>
                  <a:schemeClr val="bg1"/>
                </a:solidFill>
                <a:latin typeface="Open sans" panose="020B0604020202020204"/>
              </a:rPr>
              <a:t>GBTClassifier</a:t>
            </a:r>
            <a:r>
              <a:rPr lang="pt-BR" altLang="pt-BR" sz="140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>
                <a:solidFill>
                  <a:schemeClr val="bg1"/>
                </a:solidFill>
                <a:latin typeface="Open sans" panose="020B0604020202020204"/>
              </a:rPr>
              <a:t>Aplicado o modelo treinado na base de teste e feitas as predições.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endParaRPr lang="pt-BR" altLang="pt-BR" sz="1400" b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CA3F212-F44C-4459-9A50-BF9D9E24EE78}"/>
              </a:ext>
            </a:extLst>
          </p:cNvPr>
          <p:cNvSpPr/>
          <p:nvPr/>
        </p:nvSpPr>
        <p:spPr>
          <a:xfrm>
            <a:off x="1530631" y="4315634"/>
            <a:ext cx="8611152" cy="126520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8" name="Rectangle 29">
            <a:extLst>
              <a:ext uri="{FF2B5EF4-FFF2-40B4-BE49-F238E27FC236}">
                <a16:creationId xmlns:a16="http://schemas.microsoft.com/office/drawing/2014/main" id="{77B5D7D0-5155-4686-8FC7-565F2388A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22" y="4450821"/>
            <a:ext cx="7859783" cy="98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Resultados: 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 err="1">
                <a:solidFill>
                  <a:schemeClr val="bg1"/>
                </a:solidFill>
                <a:latin typeface="Open sans" panose="020B0604020202020204"/>
              </a:rPr>
              <a:t>Accuracy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94,15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AUC: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	77,02</a:t>
            </a:r>
            <a:endParaRPr lang="pt-BR" altLang="pt-BR" sz="1400" b="0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0F5CB0DF-6097-471B-81FB-5E4B3A78C789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 Gradient Boosting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INTELIGÊNCIA ARTIFICIAL|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1623969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996330"/>
            <a:ext cx="10172700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185143" y="1130419"/>
            <a:ext cx="9823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err="1">
                <a:solidFill>
                  <a:schemeClr val="bg1"/>
                </a:solidFill>
                <a:latin typeface="Open Sans" panose="020B0604020202020204"/>
              </a:rPr>
              <a:t>Multilayer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b="1" err="1">
                <a:solidFill>
                  <a:schemeClr val="bg1"/>
                </a:solidFill>
                <a:latin typeface="Open Sans" panose="020B0604020202020204"/>
              </a:rPr>
              <a:t>Perceptron</a:t>
            </a:r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é uma rede neural semelhante à </a:t>
            </a:r>
            <a:r>
              <a:rPr lang="pt-BR" sz="1200" err="1">
                <a:solidFill>
                  <a:schemeClr val="bg1"/>
                </a:solidFill>
                <a:latin typeface="Open Sans" panose="020B0604020202020204"/>
              </a:rPr>
              <a:t>perceptron</a:t>
            </a:r>
            <a:r>
              <a:rPr lang="pt-BR" sz="1200">
                <a:solidFill>
                  <a:schemeClr val="bg1"/>
                </a:solidFill>
                <a:latin typeface="Open Sans" panose="020B0604020202020204"/>
              </a:rPr>
              <a:t>, mas com mais de uma camada de neurônios em alimentação direta. Tal tipo de rede é composta por camadas de neurônios ligadas entre si por sinapses com pesos.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57F5B2C-DA2C-4E1C-AAF9-76DBB24E7376}"/>
              </a:ext>
            </a:extLst>
          </p:cNvPr>
          <p:cNvSpPr/>
          <p:nvPr/>
        </p:nvSpPr>
        <p:spPr>
          <a:xfrm>
            <a:off x="1157908" y="1808593"/>
            <a:ext cx="9014791" cy="1590897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4" name="Rectangle 29">
            <a:extLst>
              <a:ext uri="{FF2B5EF4-FFF2-40B4-BE49-F238E27FC236}">
                <a16:creationId xmlns:a16="http://schemas.microsoft.com/office/drawing/2014/main" id="{614558C4-5748-4587-B4D0-FBDF2B8DC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8933" y="1842047"/>
            <a:ext cx="8679771" cy="149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Carregado o pacote </a:t>
            </a:r>
            <a:r>
              <a:rPr lang="pt-BR" altLang="pt-BR" sz="1400" dirty="0" err="1">
                <a:solidFill>
                  <a:schemeClr val="bg1"/>
                </a:solidFill>
                <a:latin typeface="Open sans" panose="020B0604020202020204"/>
              </a:rPr>
              <a:t>pyspark.ml.classification</a:t>
            </a: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 e importado o módulo </a:t>
            </a:r>
            <a:r>
              <a:rPr lang="pt-BR" altLang="pt-BR" sz="1400" dirty="0" err="1">
                <a:solidFill>
                  <a:schemeClr val="bg1"/>
                </a:solidFill>
                <a:latin typeface="Open sans" panose="020B0604020202020204"/>
              </a:rPr>
              <a:t>MultilayerPerceptronClassifier</a:t>
            </a:r>
            <a:endParaRPr lang="pt-BR" altLang="pt-BR" sz="1400" dirty="0">
              <a:solidFill>
                <a:schemeClr val="bg1"/>
              </a:solidFill>
              <a:latin typeface="Open sans" panose="020B0604020202020204"/>
            </a:endParaRP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Feito </a:t>
            </a:r>
            <a:r>
              <a:rPr lang="pt-BR" altLang="pt-BR" sz="1400" dirty="0" err="1">
                <a:solidFill>
                  <a:schemeClr val="bg1"/>
                </a:solidFill>
                <a:latin typeface="Open sans" panose="020B0604020202020204"/>
              </a:rPr>
              <a:t>OneHotEncoder</a:t>
            </a: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 das variáveis categóricas que não estavam com um </a:t>
            </a:r>
            <a:r>
              <a:rPr lang="pt-BR" altLang="pt-BR" sz="1400" b="0" dirty="0" err="1">
                <a:solidFill>
                  <a:schemeClr val="bg1"/>
                </a:solidFill>
                <a:latin typeface="Open sans" panose="020B0604020202020204"/>
              </a:rPr>
              <a:t>datatype</a:t>
            </a: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 numérico.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 err="1">
                <a:solidFill>
                  <a:schemeClr val="bg1"/>
                </a:solidFill>
                <a:latin typeface="Open sans" panose="020B0604020202020204"/>
              </a:rPr>
              <a:t>Layers</a:t>
            </a: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 da neurônios com a arquitetura: </a:t>
            </a:r>
            <a:r>
              <a:rPr lang="pt-BR" altLang="pt-BR" sz="1400" dirty="0">
                <a:solidFill>
                  <a:schemeClr val="bg1"/>
                </a:solidFill>
                <a:latin typeface="Open sans" panose="020B0604020202020204"/>
              </a:rPr>
              <a:t>42, 22, 22,  2.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Dividida a base em </a:t>
            </a:r>
            <a:r>
              <a:rPr lang="pt-BR" altLang="pt-BR" sz="1400" dirty="0">
                <a:solidFill>
                  <a:schemeClr val="bg1"/>
                </a:solidFill>
                <a:latin typeface="Open sans" panose="020B0604020202020204"/>
              </a:rPr>
              <a:t>Treino</a:t>
            </a: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 (75%) e </a:t>
            </a:r>
            <a:r>
              <a:rPr lang="pt-BR" altLang="pt-BR" sz="1400" dirty="0">
                <a:solidFill>
                  <a:schemeClr val="bg1"/>
                </a:solidFill>
                <a:latin typeface="Open sans" panose="020B0604020202020204"/>
              </a:rPr>
              <a:t>Teste </a:t>
            </a: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(25%).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Treinado o modelo com parâmetro </a:t>
            </a:r>
            <a:r>
              <a:rPr lang="pt-BR" altLang="pt-BR" sz="1400" b="0" dirty="0" err="1">
                <a:solidFill>
                  <a:schemeClr val="bg1"/>
                </a:solidFill>
                <a:latin typeface="Open sans" panose="020B0604020202020204"/>
              </a:rPr>
              <a:t>maxIter</a:t>
            </a: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=100 do </a:t>
            </a:r>
            <a:r>
              <a:rPr lang="pt-BR" altLang="pt-BR" sz="1400" dirty="0" err="1">
                <a:solidFill>
                  <a:schemeClr val="bg1"/>
                </a:solidFill>
                <a:latin typeface="Open sans" panose="020B0604020202020204"/>
              </a:rPr>
              <a:t>MultilayerPerceptronClassifier</a:t>
            </a:r>
            <a:r>
              <a:rPr lang="pt-BR" altLang="pt-BR" sz="1400" dirty="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chemeClr val="bg1"/>
                </a:solidFill>
                <a:latin typeface="Open sans" panose="020B0604020202020204"/>
              </a:rPr>
              <a:t>Aplicado o modelo treinado na base de teste e feitas as predições.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CA3F212-F44C-4459-9A50-BF9D9E24EE78}"/>
              </a:ext>
            </a:extLst>
          </p:cNvPr>
          <p:cNvSpPr/>
          <p:nvPr/>
        </p:nvSpPr>
        <p:spPr>
          <a:xfrm>
            <a:off x="1188825" y="5258809"/>
            <a:ext cx="8983874" cy="99750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18" name="Rectangle 29">
            <a:extLst>
              <a:ext uri="{FF2B5EF4-FFF2-40B4-BE49-F238E27FC236}">
                <a16:creationId xmlns:a16="http://schemas.microsoft.com/office/drawing/2014/main" id="{77B5D7D0-5155-4686-8FC7-565F2388A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8933" y="5227745"/>
            <a:ext cx="7859783" cy="98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Resultados: 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 err="1">
                <a:solidFill>
                  <a:schemeClr val="bg1"/>
                </a:solidFill>
                <a:latin typeface="Open sans" panose="020B0604020202020204"/>
              </a:rPr>
              <a:t>Accuracy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93,41</a:t>
            </a:r>
          </a:p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</a:t>
            </a:r>
            <a:r>
              <a:rPr lang="pt-BR" altLang="pt-BR" sz="1800" dirty="0">
                <a:solidFill>
                  <a:schemeClr val="bg1"/>
                </a:solidFill>
                <a:latin typeface="Open sans" panose="020B0604020202020204"/>
              </a:rPr>
              <a:t>AUC: </a:t>
            </a:r>
            <a:r>
              <a:rPr lang="pt-BR" altLang="pt-BR" sz="1800" b="0" dirty="0">
                <a:solidFill>
                  <a:schemeClr val="bg1"/>
                </a:solidFill>
                <a:latin typeface="Open sans" panose="020B0604020202020204"/>
              </a:rPr>
              <a:t>		47,36</a:t>
            </a:r>
            <a:endParaRPr lang="pt-BR" altLang="pt-BR" sz="1400" b="0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1ADFA79C-BE05-44D7-AA6D-D1E379DF1EE9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 Multilayer Perceptron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INTELIGÊNCIA ARTIFICIAL|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RESULTADO</a:t>
            </a:r>
          </a:p>
        </p:txBody>
      </p:sp>
      <p:pic>
        <p:nvPicPr>
          <p:cNvPr id="22" name="Picture 2" descr="Redes neurais em JavaScript | iMasters">
            <a:extLst>
              <a:ext uri="{FF2B5EF4-FFF2-40B4-BE49-F238E27FC236}">
                <a16:creationId xmlns:a16="http://schemas.microsoft.com/office/drawing/2014/main" id="{B88EBB03-D94D-4EAD-A880-A3B3B55CE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096" y="3614555"/>
            <a:ext cx="2408450" cy="14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267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D902E99D-1B43-474C-AC5E-3E8665E2FA1E}"/>
              </a:ext>
            </a:extLst>
          </p:cNvPr>
          <p:cNvSpPr/>
          <p:nvPr/>
        </p:nvSpPr>
        <p:spPr>
          <a:xfrm>
            <a:off x="4839286" y="1122155"/>
            <a:ext cx="7209576" cy="351743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99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396870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7.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6A3A2D8-6A84-408C-9312-C49BC22CB3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432739" y="6314406"/>
            <a:ext cx="1705361" cy="3279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56AB113-9BE5-49A4-8452-60AEE132ACF3}"/>
              </a:ext>
            </a:extLst>
          </p:cNvPr>
          <p:cNvSpPr/>
          <p:nvPr/>
        </p:nvSpPr>
        <p:spPr>
          <a:xfrm>
            <a:off x="4880655" y="1125739"/>
            <a:ext cx="7126838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Das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42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varáveis disponíveis apenas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27*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foram utilizadas no modelo.</a:t>
            </a:r>
          </a:p>
          <a:p>
            <a:pPr algn="just"/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 as técnicas apresentaram uma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acurácia excelente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entre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93,17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94,15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Por termos utilizado uma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desbalanceada 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 apenas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6,2% 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 classe a ser prevista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é melhor utilizar uma métrica como a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AUC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</a:t>
            </a:r>
            <a:r>
              <a:rPr lang="pt-BR" sz="1400" b="1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Gradient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b="1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Boosting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(GB)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apresentou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melhor desempenho 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em comparação com a todas as técnicas,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um valor AUC de 77,02% e </a:t>
            </a:r>
            <a:r>
              <a:rPr lang="pt-BR" sz="1400" b="1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Accuracy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94,15% 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(excelente desempenho). Um pouco melhor que a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que teve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mesma </a:t>
            </a:r>
            <a:r>
              <a:rPr lang="pt-BR" sz="1400" b="1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Accuracy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porém com um desempenho um pouco pior na curva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AUC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76.90%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lvl="1"/>
            <a:r>
              <a:rPr lang="pt-BR" sz="1200" baseline="300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*</a:t>
            </a:r>
            <a:r>
              <a:rPr lang="pt-BR" sz="900" baseline="300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9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 variáveis excluídas do teste do modelo foram devido à alta granularidade de indivíduos dentro de uma categoria ou por apresentarem  altíssima correlação com outras variáveis a serem testadas no modelo .</a:t>
            </a:r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7170" name="Picture 2" descr="person holding credit card swipe machine">
            <a:extLst>
              <a:ext uri="{FF2B5EF4-FFF2-40B4-BE49-F238E27FC236}">
                <a16:creationId xmlns:a16="http://schemas.microsoft.com/office/drawing/2014/main" id="{FD96021E-CCB2-4D96-987B-E5D16B9DA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5" r="23769"/>
          <a:stretch/>
        </p:blipFill>
        <p:spPr bwMode="auto">
          <a:xfrm>
            <a:off x="0" y="0"/>
            <a:ext cx="4045882" cy="688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BA46A81A-72F4-4DCF-87BC-5E76FA7C6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02221"/>
              </p:ext>
            </p:extLst>
          </p:nvPr>
        </p:nvGraphicFramePr>
        <p:xfrm>
          <a:off x="4839286" y="4693246"/>
          <a:ext cx="7209576" cy="1379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596">
                  <a:extLst>
                    <a:ext uri="{9D8B030D-6E8A-4147-A177-3AD203B41FA5}">
                      <a16:colId xmlns:a16="http://schemas.microsoft.com/office/drawing/2014/main" val="3025489243"/>
                    </a:ext>
                  </a:extLst>
                </a:gridCol>
                <a:gridCol w="1201596">
                  <a:extLst>
                    <a:ext uri="{9D8B030D-6E8A-4147-A177-3AD203B41FA5}">
                      <a16:colId xmlns:a16="http://schemas.microsoft.com/office/drawing/2014/main" val="2130525307"/>
                    </a:ext>
                  </a:extLst>
                </a:gridCol>
                <a:gridCol w="1201596">
                  <a:extLst>
                    <a:ext uri="{9D8B030D-6E8A-4147-A177-3AD203B41FA5}">
                      <a16:colId xmlns:a16="http://schemas.microsoft.com/office/drawing/2014/main" val="1423301281"/>
                    </a:ext>
                  </a:extLst>
                </a:gridCol>
                <a:gridCol w="1201596">
                  <a:extLst>
                    <a:ext uri="{9D8B030D-6E8A-4147-A177-3AD203B41FA5}">
                      <a16:colId xmlns:a16="http://schemas.microsoft.com/office/drawing/2014/main" val="2181225116"/>
                    </a:ext>
                  </a:extLst>
                </a:gridCol>
                <a:gridCol w="1201596">
                  <a:extLst>
                    <a:ext uri="{9D8B030D-6E8A-4147-A177-3AD203B41FA5}">
                      <a16:colId xmlns:a16="http://schemas.microsoft.com/office/drawing/2014/main" val="3935307899"/>
                    </a:ext>
                  </a:extLst>
                </a:gridCol>
                <a:gridCol w="1201596">
                  <a:extLst>
                    <a:ext uri="{9D8B030D-6E8A-4147-A177-3AD203B41FA5}">
                      <a16:colId xmlns:a16="http://schemas.microsoft.com/office/drawing/2014/main" val="3630314834"/>
                    </a:ext>
                  </a:extLst>
                </a:gridCol>
              </a:tblGrid>
              <a:tr h="459726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008F9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RL</a:t>
                      </a:r>
                    </a:p>
                  </a:txBody>
                  <a:tcPr>
                    <a:solidFill>
                      <a:srgbClr val="008F9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Tree</a:t>
                      </a:r>
                      <a:endParaRPr lang="pt-BR" dirty="0"/>
                    </a:p>
                  </a:txBody>
                  <a:tcPr>
                    <a:solidFill>
                      <a:srgbClr val="008F9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RF</a:t>
                      </a:r>
                    </a:p>
                  </a:txBody>
                  <a:tcPr>
                    <a:solidFill>
                      <a:srgbClr val="008F9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GBT</a:t>
                      </a:r>
                    </a:p>
                  </a:txBody>
                  <a:tcPr>
                    <a:solidFill>
                      <a:srgbClr val="008F9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MLP</a:t>
                      </a:r>
                    </a:p>
                  </a:txBody>
                  <a:tcPr>
                    <a:solidFill>
                      <a:srgbClr val="008F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10210"/>
                  </a:ext>
                </a:extLst>
              </a:tr>
              <a:tr h="459726">
                <a:tc>
                  <a:txBody>
                    <a:bodyPr/>
                    <a:lstStyle/>
                    <a:p>
                      <a:r>
                        <a:rPr lang="pt-BR" b="1" dirty="0" err="1"/>
                        <a:t>Accuracy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94,15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93,17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93,96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94,15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93,41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445484"/>
                  </a:ext>
                </a:extLst>
              </a:tr>
              <a:tr h="459726">
                <a:tc>
                  <a:txBody>
                    <a:bodyPr/>
                    <a:lstStyle/>
                    <a:p>
                      <a:r>
                        <a:rPr lang="pt-BR" b="1" dirty="0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76,90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69,37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75,47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77,02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47,36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076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0414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ECB4985-6C66-4E0C-9269-B7678746B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56161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A03F0F7-20F8-47BD-8DE3-851E72EBA622}"/>
              </a:ext>
            </a:extLst>
          </p:cNvPr>
          <p:cNvSpPr txBox="1">
            <a:spLocks/>
          </p:cNvSpPr>
          <p:nvPr/>
        </p:nvSpPr>
        <p:spPr>
          <a:xfrm>
            <a:off x="3721471" y="216017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8.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Trabalhos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Futuros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Espaço Reservado para Número de Slide 4">
            <a:extLst>
              <a:ext uri="{FF2B5EF4-FFF2-40B4-BE49-F238E27FC236}">
                <a16:creationId xmlns:a16="http://schemas.microsoft.com/office/drawing/2014/main" id="{A1FEC95F-B795-469B-854D-5D7F0DCD7978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8" name="Pentágono 17">
            <a:extLst>
              <a:ext uri="{FF2B5EF4-FFF2-40B4-BE49-F238E27FC236}">
                <a16:creationId xmlns:a16="http://schemas.microsoft.com/office/drawing/2014/main" id="{59AB2B00-8657-4B12-91C0-9E110375C6F8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63E9B92-8DA9-4D0B-B2A4-1317E408B4F4}"/>
              </a:ext>
            </a:extLst>
          </p:cNvPr>
          <p:cNvSpPr/>
          <p:nvPr/>
        </p:nvSpPr>
        <p:spPr>
          <a:xfrm>
            <a:off x="4839286" y="1494090"/>
            <a:ext cx="7352714" cy="406488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99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343C8C3-BF13-4C1B-8ED1-C1C1CA96FA1D}"/>
              </a:ext>
            </a:extLst>
          </p:cNvPr>
          <p:cNvSpPr/>
          <p:nvPr/>
        </p:nvSpPr>
        <p:spPr>
          <a:xfrm>
            <a:off x="4861962" y="1541586"/>
            <a:ext cx="712683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Previsão de </a:t>
            </a:r>
            <a:r>
              <a:rPr lang="pt-BR" sz="1400" b="1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Churn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clientes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Previsão de vendas dos próximos meses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de sentimentos de reviews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Cesto de compras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para prever data de entrega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Classificação de </a:t>
            </a:r>
            <a:r>
              <a:rPr lang="pt-BR" sz="1400" b="1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sellers</a:t>
            </a:r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que podem virar M ou 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861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1E52F81F-9F55-4259-9DEC-E6D2D3869AFA}"/>
              </a:ext>
            </a:extLst>
          </p:cNvPr>
          <p:cNvGrpSpPr/>
          <p:nvPr/>
        </p:nvGrpSpPr>
        <p:grpSpPr>
          <a:xfrm>
            <a:off x="1" y="0"/>
            <a:ext cx="3445564" cy="6840000"/>
            <a:chOff x="8497038" y="155404"/>
            <a:chExt cx="2827606" cy="2308431"/>
          </a:xfrm>
          <a:solidFill>
            <a:srgbClr val="008F9E"/>
          </a:solidFill>
          <a:effectLst>
            <a:outerShdw blurRad="50800" dist="50800" dir="5400000" algn="ctr" rotWithShape="0">
              <a:srgbClr val="008F9E"/>
            </a:outerShdw>
          </a:effectLst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DB0423B-BFE5-4688-99FE-3B88479CBC4F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008F9E"/>
                </a:solidFill>
                <a:latin typeface="Open Sans" panose="020B0604020202020204"/>
              </a:endParaRPr>
            </a:p>
          </p:txBody>
        </p:sp>
        <p:pic>
          <p:nvPicPr>
            <p:cNvPr id="21" name="Google Shape;62;p13">
              <a:extLst>
                <a:ext uri="{FF2B5EF4-FFF2-40B4-BE49-F238E27FC236}">
                  <a16:creationId xmlns:a16="http://schemas.microsoft.com/office/drawing/2014/main" id="{C10E9FA6-1979-4D41-A34F-80E912CFA0E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9387797" y="1853141"/>
              <a:ext cx="1936847" cy="610694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EC529A09-4B2A-4D45-872A-5138856595CA}"/>
              </a:ext>
            </a:extLst>
          </p:cNvPr>
          <p:cNvSpPr/>
          <p:nvPr/>
        </p:nvSpPr>
        <p:spPr>
          <a:xfrm>
            <a:off x="4378385" y="2252838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Nome dos Alunos:</a:t>
            </a:r>
          </a:p>
          <a:p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Victor Luis Martins Blois</a:t>
            </a:r>
          </a:p>
          <a:p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Ney Henrique Arruda Santos</a:t>
            </a:r>
          </a:p>
          <a:p>
            <a:endParaRPr lang="pt-BR" sz="14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Grupo:5 Turma 14</a:t>
            </a:r>
          </a:p>
          <a:p>
            <a:endParaRPr lang="pt-BR" sz="1400" b="1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Coordenadores: </a:t>
            </a:r>
          </a:p>
          <a:p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Prof.ª Dr.ª Alessandra de </a:t>
            </a:r>
            <a:r>
              <a:rPr lang="pt-BR" sz="140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Álvila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Montini</a:t>
            </a:r>
            <a:endParaRPr lang="pt-BR" sz="14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Prof. Dr.  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</a:rPr>
              <a:t>Adolpho Walter </a:t>
            </a:r>
            <a:r>
              <a:rPr lang="pt-BR" sz="1400" err="1">
                <a:solidFill>
                  <a:srgbClr val="434343"/>
                </a:solidFill>
                <a:latin typeface="Open Sans" panose="020B0604020202020204" charset="0"/>
              </a:rPr>
              <a:t>Pimazoni</a:t>
            </a:r>
            <a:r>
              <a:rPr lang="pt-BR" sz="140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sz="1400" err="1">
                <a:solidFill>
                  <a:srgbClr val="434343"/>
                </a:solidFill>
                <a:latin typeface="Open Sans" panose="020B0604020202020204" charset="0"/>
              </a:rPr>
              <a:t>Canton</a:t>
            </a:r>
            <a:endParaRPr lang="pt-BR" sz="140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A953594-6680-4823-92E3-9184F1B5A4D3}"/>
              </a:ext>
            </a:extLst>
          </p:cNvPr>
          <p:cNvSpPr txBox="1">
            <a:spLocks/>
          </p:cNvSpPr>
          <p:nvPr/>
        </p:nvSpPr>
        <p:spPr>
          <a:xfrm>
            <a:off x="3912896" y="378286"/>
            <a:ext cx="797745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MBA </a:t>
            </a:r>
            <a:r>
              <a:rPr lang="pt-BR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Analytics</a:t>
            </a:r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in Big Data – T14</a:t>
            </a:r>
          </a:p>
          <a:p>
            <a:r>
              <a:rPr lang="pt-BR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</a:t>
            </a:r>
            <a:endParaRPr lang="pt-BR" sz="11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pic>
        <p:nvPicPr>
          <p:cNvPr id="8200" name="Picture 8" descr="person holding pencil near laptop computer">
            <a:extLst>
              <a:ext uri="{FF2B5EF4-FFF2-40B4-BE49-F238E27FC236}">
                <a16:creationId xmlns:a16="http://schemas.microsoft.com/office/drawing/2014/main" id="{897426C3-0483-4147-A56A-C1A385BFF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9613"/>
            <a:ext cx="3445565" cy="230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987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lack and Gray Laptop Computer · Free Stock Photo">
            <a:extLst>
              <a:ext uri="{FF2B5EF4-FFF2-40B4-BE49-F238E27FC236}">
                <a16:creationId xmlns:a16="http://schemas.microsoft.com/office/drawing/2014/main" id="{1ECB4985-6C66-4E0C-9269-B7678746B1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7" t="-145" r="42382" b="145"/>
          <a:stretch/>
        </p:blipFill>
        <p:spPr bwMode="auto">
          <a:xfrm>
            <a:off x="0" y="0"/>
            <a:ext cx="35211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A03F0F7-20F8-47BD-8DE3-851E72EBA622}"/>
              </a:ext>
            </a:extLst>
          </p:cNvPr>
          <p:cNvSpPr txBox="1">
            <a:spLocks/>
          </p:cNvSpPr>
          <p:nvPr/>
        </p:nvSpPr>
        <p:spPr>
          <a:xfrm>
            <a:off x="3721471" y="216017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9. Código</a:t>
            </a:r>
          </a:p>
        </p:txBody>
      </p:sp>
      <p:sp>
        <p:nvSpPr>
          <p:cNvPr id="17" name="Espaço Reservado para Número de Slide 4">
            <a:extLst>
              <a:ext uri="{FF2B5EF4-FFF2-40B4-BE49-F238E27FC236}">
                <a16:creationId xmlns:a16="http://schemas.microsoft.com/office/drawing/2014/main" id="{A1FEC95F-B795-469B-854D-5D7F0DCD7978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8" name="Pentágono 17">
            <a:extLst>
              <a:ext uri="{FF2B5EF4-FFF2-40B4-BE49-F238E27FC236}">
                <a16:creationId xmlns:a16="http://schemas.microsoft.com/office/drawing/2014/main" id="{59AB2B00-8657-4B12-91C0-9E110375C6F8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B33DBFB-357C-4AFC-B4FE-31CFF90D2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730" y="1113908"/>
            <a:ext cx="6624735" cy="446553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322174B-F852-48AD-858A-AD49AB76F877}"/>
              </a:ext>
            </a:extLst>
          </p:cNvPr>
          <p:cNvSpPr txBox="1"/>
          <p:nvPr/>
        </p:nvSpPr>
        <p:spPr>
          <a:xfrm>
            <a:off x="4435444" y="5799481"/>
            <a:ext cx="5910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5"/>
              </a:rPr>
              <a:t>https://github.com/victorblois/databricks_projetofinal_fia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2463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12" name="Espaço Reservado para Número de Slide 4">
            <a:extLst>
              <a:ext uri="{FF2B5EF4-FFF2-40B4-BE49-F238E27FC236}">
                <a16:creationId xmlns:a16="http://schemas.microsoft.com/office/drawing/2014/main" id="{7FF0DDD2-5705-47C2-AF11-D2A2EAA4AC78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3" name="Pentágono 12">
            <a:extLst>
              <a:ext uri="{FF2B5EF4-FFF2-40B4-BE49-F238E27FC236}">
                <a16:creationId xmlns:a16="http://schemas.microsoft.com/office/drawing/2014/main" id="{E29AE53B-B13D-4826-84ED-3AB2AB615FC3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BB495081-32FC-40AE-BA18-85FA6B9F17D5}"/>
              </a:ext>
            </a:extLst>
          </p:cNvPr>
          <p:cNvSpPr txBox="1">
            <a:spLocks/>
          </p:cNvSpPr>
          <p:nvPr/>
        </p:nvSpPr>
        <p:spPr>
          <a:xfrm>
            <a:off x="3740150" y="3072383"/>
            <a:ext cx="47117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 </a:t>
            </a:r>
            <a:r>
              <a:rPr lang="en-US" sz="280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r>
              <a:rPr lang="en-US" sz="28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280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Complementares</a:t>
            </a:r>
            <a:r>
              <a:rPr lang="en-US" sz="28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 </a:t>
            </a:r>
          </a:p>
        </p:txBody>
      </p:sp>
    </p:spTree>
    <p:extLst>
      <p:ext uri="{BB962C8B-B14F-4D97-AF65-F5344CB8AC3E}">
        <p14:creationId xmlns:p14="http://schemas.microsoft.com/office/powerpoint/2010/main" val="4029415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9750" y="379620"/>
            <a:ext cx="367749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42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db_order_items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Dicionário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E65B70C6-9415-4E4B-B4D2-7D54BB594392}"/>
              </a:ext>
            </a:extLst>
          </p:cNvPr>
          <p:cNvSpPr txBox="1"/>
          <p:nvPr/>
        </p:nvSpPr>
        <p:spPr>
          <a:xfrm>
            <a:off x="514886" y="878380"/>
            <a:ext cx="791349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col_name</a:t>
            </a:r>
            <a:r>
              <a:rPr lang="pt-BR" sz="1000" b="1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data_type</a:t>
            </a:r>
            <a:r>
              <a:rPr lang="pt-BR" sz="1000" b="1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comment</a:t>
            </a:r>
            <a:endParaRPr lang="pt-BR" sz="1000" b="1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order_id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order_item_id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item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customer_id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customer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seller_id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customer_unique_id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id único do cliente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order_status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status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order_date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timestamp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Date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order_dow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Dia da Semana da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order_yyyymm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Date no formato YYYYMM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Faixa de hora do dia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date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price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Preço do item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freight_value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Frete do item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seller_region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Região  baseado na UF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customer_region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Região  baseado na UF do cliente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is_samestate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UF cliente e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são a mesma então 1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days_estimated_dlv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Dias entre 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Date e Data Estimada da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days_approval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Dias entre 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Date e Data Aprovação da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days_dlv_carr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Dias entre 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Date e Data de Entrega a transportadora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days_dlv_cust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Dias entre 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Date e Data de entrega ao cliente da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days_limit_ship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Dias entre 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Date e Data limite de envio pelo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is_ontime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Data Entrega ao cliente é menor que Data estimada então 1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product_id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id produto 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product_category_name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Categoria do produto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product_description_lenght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Tamanho da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decrição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do produto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product_photos_qty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Quantidade de fotos do produto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product_weight_g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Peso do produto em g</a:t>
            </a:r>
          </a:p>
          <a:p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product_volume_cm3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Volume do produto em cm3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is_voucher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foi utilizado voucher para pagamento então 1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is_bankslip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foi utilizado boleto para pagamento então 1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is_cc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foi utilizado cartão de crédito para pagamento então 1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is_dc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foi utilizado voucher para pagamento então 1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avg_review_score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Média de score para o pedido</a:t>
            </a:r>
          </a:p>
          <a:p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qty_low_4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Quantidade de reviews com score abaixo de 4 para 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278806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4900" y="379620"/>
            <a:ext cx="40253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43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dm_sellers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Dicionário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(p1)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E65B70C6-9415-4E4B-B4D2-7D54BB594392}"/>
              </a:ext>
            </a:extLst>
          </p:cNvPr>
          <p:cNvSpPr txBox="1"/>
          <p:nvPr/>
        </p:nvSpPr>
        <p:spPr>
          <a:xfrm>
            <a:off x="478200" y="908983"/>
            <a:ext cx="853879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col_name</a:t>
            </a:r>
            <a:r>
              <a:rPr lang="pt-BR" sz="1000" b="1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data_type</a:t>
            </a:r>
            <a:r>
              <a:rPr lang="pt-BR" sz="1000" b="1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comment</a:t>
            </a:r>
            <a:endParaRPr lang="pt-BR" sz="1000" b="1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yyyymm_ref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Mês referência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seller_id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seller_region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Região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baseado na UF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min_order_date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timestamp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Minima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order_date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max_order_date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timestamp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Máxima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order_date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qty_customers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Quantidade de clientes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days_first_order_item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Dias desde a primeira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até o fim do mês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days_last_order_item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Dias desde a ultima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até o fim do mês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avg_days_dlv_cust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Média de dias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demora para entregar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avg_days_dlv_cust_quarter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Média de dias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demora para entregar para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orders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avg_days_approval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Média de dias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demora para aprovar as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orders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avg_days_approval_quarter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Média de dias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demora para aprovar  para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orders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is_new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é new no mês de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is_reactivated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é reativado no mês de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is_active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é ativo no mês de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is_churn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é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churn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mês de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is_inactive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Se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é inativo no mês de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ref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qty_order_item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Quantidade total de itens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vendeu 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qty_order_item_month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Quantidade de itens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vendeu no mês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qty_order_item_quarter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Quantidade de itens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vendeu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qty_order_item_semester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Quantidade de itens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vendeu no semestre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qty_order_item_year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Quantidade de itens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vendeu no ano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total_revenue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Receita total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revenue_month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Receita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mês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revenue_quarter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Receita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revenue_semester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Receita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semestre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revenue_year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Receita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ano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total_outtime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itens entregues atrasados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total_outtime_month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entregues atrasados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mês 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total_outtime_quarter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entregues atrasados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total_outtime_semester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entregues atrasados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semestre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total_outtime_ratio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Razão entre itens atrasados e total de itens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684982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00170" y="379620"/>
            <a:ext cx="447262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44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438210" y="4683326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dm_sellers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Dicionário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(p2)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E65B70C6-9415-4E4B-B4D2-7D54BB594392}"/>
              </a:ext>
            </a:extLst>
          </p:cNvPr>
          <p:cNvSpPr txBox="1"/>
          <p:nvPr/>
        </p:nvSpPr>
        <p:spPr>
          <a:xfrm>
            <a:off x="478200" y="878834"/>
            <a:ext cx="9808799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col_name</a:t>
            </a:r>
            <a:r>
              <a:rPr lang="pt-BR" sz="1000" b="1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data_type</a:t>
            </a:r>
            <a:r>
              <a:rPr lang="pt-BR" sz="1000" b="1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b="1" err="1">
                <a:solidFill>
                  <a:srgbClr val="434343"/>
                </a:solidFill>
                <a:latin typeface="Open Sans" panose="020B0604020202020204"/>
              </a:rPr>
              <a:t>comment</a:t>
            </a:r>
            <a:endParaRPr lang="pt-BR" sz="1000" b="1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total_not_delivered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itens não entregues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total_not_delivered_month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não entregues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mês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total_not_delivered_quarter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não entregues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total_not_delivered_semester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não entregues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semestre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total_not_delivered_ratio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Razão entre não entregues e total de itens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total_canceled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itens cancelados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total_canceled_month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não entregues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mês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total_canceled_quarter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não entregues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total_canceled_semester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não entregues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semestre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total_canceled_ratio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Razão entre não entregues e total de itens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total_bank_slip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itens pagos com boleto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total_bank_slip_month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pagos com boleto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mês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total_bank_slip_quarter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pagos com boleto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total_bank_slip_semester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pagos com boleto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semestre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total_bank_slip_ratio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Razão entre  pagos com boleto  e total de itens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total_cc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itens pagos com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cartao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 crédito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total_cc_month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pagos com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cartao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 crédito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mês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total_cc_quarter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pagos com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cartao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 crédito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total_cc_semester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pagos com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cartao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 crédito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semestre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total_cc_ratio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Razão entre  pagos com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cartao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de crédito e total de itens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total_samestate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itens que são para a mesma UF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total_samestate_month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que são para a mesma UF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mês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total_samestate_quarter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 que são para a mesma UF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quarter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total_samestate_semester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Itens  que são para a mesma UF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no semestre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total_samestate_ratio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Razão entre itens que são para a mesma UF e total de itens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distinct_product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produtos distintos vendidos pelo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distinct_category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categorias distintas vendidas pelo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qty_review_low_4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Total de reviews com score abaixo de 4 do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10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best_product_category_name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Categoria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vendeu mais no semestre baseado em receita</a:t>
            </a:r>
          </a:p>
          <a:p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rev_best_product_category_sem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Revenue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da categoria que o </a:t>
            </a:r>
            <a:r>
              <a:rPr lang="pt-BR" sz="10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1000">
                <a:solidFill>
                  <a:srgbClr val="434343"/>
                </a:solidFill>
                <a:latin typeface="Open Sans" panose="020B0604020202020204"/>
              </a:rPr>
              <a:t> vendeu mais no semestre</a:t>
            </a:r>
          </a:p>
        </p:txBody>
      </p:sp>
    </p:spTree>
    <p:extLst>
      <p:ext uri="{BB962C8B-B14F-4D97-AF65-F5344CB8AC3E}">
        <p14:creationId xmlns:p14="http://schemas.microsoft.com/office/powerpoint/2010/main" val="2074857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4780" y="379620"/>
            <a:ext cx="35781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45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102191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3.ii. Base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Predição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tens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</a:rPr>
              <a:t>atrasados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</a:rPr>
              <a:t> –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Dicionário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E65B70C6-9415-4E4B-B4D2-7D54BB594392}"/>
              </a:ext>
            </a:extLst>
          </p:cNvPr>
          <p:cNvSpPr txBox="1"/>
          <p:nvPr/>
        </p:nvSpPr>
        <p:spPr>
          <a:xfrm>
            <a:off x="478200" y="865666"/>
            <a:ext cx="1098739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b="1" err="1">
                <a:solidFill>
                  <a:srgbClr val="434343"/>
                </a:solidFill>
                <a:latin typeface="Open Sans" panose="020B0604020202020204"/>
              </a:rPr>
              <a:t>col_name</a:t>
            </a:r>
            <a:r>
              <a:rPr lang="pt-BR" sz="800" b="1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b="1" err="1">
                <a:solidFill>
                  <a:srgbClr val="434343"/>
                </a:solidFill>
                <a:latin typeface="Open Sans" panose="020B0604020202020204"/>
              </a:rPr>
              <a:t>data_type</a:t>
            </a:r>
            <a:r>
              <a:rPr lang="pt-BR" sz="800" b="1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b="1" err="1">
                <a:solidFill>
                  <a:srgbClr val="434343"/>
                </a:solidFill>
                <a:latin typeface="Open Sans" panose="020B0604020202020204"/>
              </a:rPr>
              <a:t>comment</a:t>
            </a:r>
            <a:endParaRPr lang="pt-BR" sz="800" b="1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order_id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order_item_id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item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customer_id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customer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no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seller_id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id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customer_unique_id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id único do cliente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order_status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status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order_date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timestamp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Date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order_dow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Dia da Semana da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order_yyyymm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Date no formato YYYYMM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order_h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Faixa de hora do dia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date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days_estimated_dlv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Dias entre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Date e Data Estimada da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days_limit_ship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Dias entre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Date e Data limite de envio pelo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da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Item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price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Preço do item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freight_value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Frete do item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seller_region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Região  baseado na UF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customer_region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Região  baseado na UF do cliente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is_samestate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Se UF cliente e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são a mesma então 1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product_id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id produto 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product_category_name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string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Categoria do produto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product_description_lenght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Tamanho da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decrição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do produto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product_photos_qty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Quantidade de fotos do produto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product_weight_g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Peso do produto em g</a:t>
            </a:r>
          </a:p>
          <a:p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product_volume_cm3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Volume do produto em cm3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is_voucher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Se foi utilizado voucher para pagamento então 1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is_bankslip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Se foi utilizado boleto para pagamento então 1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is_cc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Se foi utilizado cartão de crédito para pagamento então 1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is_dc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Se foi utilizado voucher para pagamento então 1</a:t>
            </a: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total_outtime_ratio_seller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Razão entre itens atrasados e total de itens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qty_review_low_4_seller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Total de reviews com score abaixo de 4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total_not_delivered_ratio_seller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Razão entre não entregues e total de itens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total_canceled_ratio_seller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Razão entre cancelados e total de itens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total_bank_slip_ratio_seller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Razão entre  pagos com boleto  e total de itens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total_cc_ratio_seller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Razão entre  pagos com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cartao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de crédito e total de itens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total_samestate_ratio_seller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Razão entre itens que são para a mesma UF e total de itens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revenue_semester_seller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double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Receita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no semestre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qty_customers_seller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Quantidade de clientes do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no semestre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days_first_order_item_seller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Dias desde o primeiro pedido para 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is_new_seller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Se 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é new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distinct_product_seller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Total de produtos distintos vendidos pelo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distinct_category_seller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bigint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Total de categorias distintas vendidas pelo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seller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em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DM_Sellers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 com mês de referência o mês anterior a 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target		</a:t>
            </a:r>
            <a:r>
              <a:rPr lang="pt-BR" sz="800" err="1">
                <a:solidFill>
                  <a:srgbClr val="434343"/>
                </a:solidFill>
                <a:latin typeface="Open Sans" panose="020B0604020202020204"/>
              </a:rPr>
              <a:t>int</a:t>
            </a:r>
            <a:r>
              <a:rPr lang="pt-BR" sz="800">
                <a:solidFill>
                  <a:srgbClr val="434343"/>
                </a:solidFill>
                <a:latin typeface="Open Sans" panose="020B0604020202020204"/>
              </a:rPr>
              <a:t>	Se o pedido atrasa então 1</a:t>
            </a:r>
          </a:p>
        </p:txBody>
      </p:sp>
    </p:spTree>
    <p:extLst>
      <p:ext uri="{BB962C8B-B14F-4D97-AF65-F5344CB8AC3E}">
        <p14:creationId xmlns:p14="http://schemas.microsoft.com/office/powerpoint/2010/main" val="9543263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46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Pedido</a:t>
            </a:r>
            <a:endParaRPr lang="en-US" sz="11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61124" y="850914"/>
            <a:ext cx="5926113" cy="128605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65888" y="909848"/>
            <a:ext cx="54966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Em relação 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região do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e do cliente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, em geral ocorrem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percentuais maiores de atraso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quando o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cliente ou o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está no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Norte ou Nordeste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 Ex.: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S,Ne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(20%)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;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Ne,Mid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(18%)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;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SP,Ne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(18%)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;  </a:t>
            </a:r>
            <a:r>
              <a:rPr lang="pt-BR" sz="1200" dirty="0" err="1">
                <a:solidFill>
                  <a:schemeClr val="bg1"/>
                </a:solidFill>
                <a:latin typeface="Open Sans" panose="020B0604020202020204"/>
              </a:rPr>
              <a:t>Se,Ne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(16%) ; </a:t>
            </a:r>
            <a:r>
              <a:rPr lang="pt-BR" sz="1200" dirty="0" err="1">
                <a:solidFill>
                  <a:schemeClr val="bg1"/>
                </a:solidFill>
                <a:latin typeface="Open Sans" panose="020B0604020202020204"/>
              </a:rPr>
              <a:t>Se,N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(15%) do total de pedidos destas regiões.  De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SP,S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ou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S,SP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tem altíssima concentração de pedidos, a taxa de atraso é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menor que 3,5%.</a:t>
            </a:r>
          </a:p>
        </p:txBody>
      </p:sp>
      <p:sp>
        <p:nvSpPr>
          <p:cNvPr id="15" name="Botão de ação: Retornar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746593" y="1707680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7426155-A59B-4D91-B93D-AB9E943F6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224" y="2354687"/>
            <a:ext cx="9714394" cy="368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95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47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Pedido</a:t>
            </a:r>
            <a:endParaRPr lang="en-US" sz="11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61124" y="850914"/>
            <a:ext cx="5926113" cy="128605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65888" y="909848"/>
            <a:ext cx="54966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Quando o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seller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está 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uma UF diferente do cliente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 os pedidos tem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taxa de atraso (64%) maior,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com as seguintes taxas para quando são e quando não são do mesmo  estado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(4,5%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vs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7,4%)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   </a:t>
            </a:r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5" name="Botão de ação: Retornar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751645" y="1732827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FFDAE5-BEED-4E08-895C-974280CA5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8586" y="2362686"/>
            <a:ext cx="5397661" cy="368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11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48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Pedido</a:t>
            </a:r>
            <a:endParaRPr lang="en-US" sz="11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61124" y="850914"/>
            <a:ext cx="5926113" cy="128605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65888" y="909848"/>
            <a:ext cx="54966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Pedidos que atrasam tem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preço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e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frete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maiores em média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(14%,16%).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Pedidos que atrasam tem uma média de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dias estimados para entrega (13%) menor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os que não atrasam. </a:t>
            </a:r>
          </a:p>
          <a:p>
            <a:pPr algn="just"/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5" name="Botão de ação: Retornar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751645" y="1732827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DC63F3C-BEC0-4EB8-990D-A2452DE5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276" y="3505649"/>
            <a:ext cx="4104356" cy="250626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8A7A044-EB7A-42C1-9E7B-A2FB1CD8B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276" y="997612"/>
            <a:ext cx="4111962" cy="243138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B789D89-4DA4-4A2A-A5B9-26AD60AC1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2886" y="2586256"/>
            <a:ext cx="5115174" cy="342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913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49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Pedido</a:t>
            </a:r>
            <a:endParaRPr lang="en-US" sz="110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61124" y="850914"/>
            <a:ext cx="5926113" cy="128605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65888" y="909848"/>
            <a:ext cx="54966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Pedidos com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dow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–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day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of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week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(2,3,4 –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Segunda,Terça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 e Quarta) tem taxa de atraso em média (22%) maior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nos outros dias da semana.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Pedidos com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h (entre as 16:00 e 23:59)  tem taxa de atraso em média (17%) maior 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que nos outros horários.</a:t>
            </a:r>
          </a:p>
          <a:p>
            <a:pPr algn="just"/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5" name="Botão de ação: Retornar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751645" y="1732827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EF3B9D1-D60E-4B52-AB9A-7E2451444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361" y="2638724"/>
            <a:ext cx="4880167" cy="325304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F5C0C20-109D-41ED-BCC1-494CB9A21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4110" y="2553675"/>
            <a:ext cx="4880167" cy="342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17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95858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</a:rPr>
              <a:t>Objetivos</a:t>
            </a:r>
            <a:endParaRPr lang="en-US" sz="120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</a:rPr>
              <a:t>Conceitos</a:t>
            </a:r>
            <a:r>
              <a:rPr lang="en-US" sz="1200">
                <a:solidFill>
                  <a:srgbClr val="434343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</a:rPr>
              <a:t>Critérios</a:t>
            </a:r>
            <a:endParaRPr lang="en-US" sz="120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</a:rPr>
              <a:t>Histórico</a:t>
            </a:r>
            <a:r>
              <a:rPr lang="en-US" sz="1200">
                <a:solidFill>
                  <a:srgbClr val="434343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34343"/>
                </a:solidFill>
                <a:latin typeface="Open Sans"/>
              </a:rPr>
              <a:t>Variáveis</a:t>
            </a:r>
            <a:endParaRPr lang="en-US" sz="1200">
              <a:solidFill>
                <a:srgbClr val="434343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Análise de </a:t>
            </a:r>
            <a:r>
              <a:rPr lang="pt-BR" sz="1200" i="1">
                <a:solidFill>
                  <a:srgbClr val="434343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 </a:t>
            </a:r>
            <a:r>
              <a:rPr lang="pt-BR" sz="1200" i="1" err="1">
                <a:solidFill>
                  <a:srgbClr val="434343"/>
                </a:solidFill>
                <a:latin typeface="Open Sans"/>
                <a:sym typeface="Open Sans"/>
              </a:rPr>
              <a:t>missings</a:t>
            </a:r>
            <a:endParaRPr lang="pt-BR" sz="1200" i="1">
              <a:solidFill>
                <a:srgbClr val="434343"/>
              </a:solidFill>
              <a:latin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Validação com as áreas técnica sobre a consistência das informações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área técnica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Escolha da técnica que melhor se adeque ao uso e estratégias das áreas de técnicas e de diagnóstico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pt-BR" sz="1200" err="1">
                <a:solidFill>
                  <a:srgbClr val="434343"/>
                </a:solidFill>
                <a:latin typeface="Open Sans"/>
                <a:sym typeface="Open Sans"/>
              </a:rPr>
              <a:t>Random</a:t>
            </a: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 Forest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pt-BR" sz="1200" err="1">
                <a:solidFill>
                  <a:srgbClr val="434343"/>
                </a:solidFill>
                <a:latin typeface="Open Sans"/>
                <a:sym typeface="Open Sans"/>
              </a:rPr>
              <a:t>Gradient</a:t>
            </a: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 </a:t>
            </a:r>
            <a:r>
              <a:rPr lang="pt-BR" sz="1200" err="1">
                <a:solidFill>
                  <a:srgbClr val="434343"/>
                </a:solidFill>
                <a:latin typeface="Open Sans"/>
                <a:sym typeface="Open Sans"/>
              </a:rPr>
              <a:t>Boosting</a:t>
            </a:r>
            <a:endParaRPr lang="pt-BR" sz="1200">
              <a:solidFill>
                <a:srgbClr val="434343"/>
              </a:solidFill>
              <a:latin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pt-BR" sz="1200">
                <a:solidFill>
                  <a:srgbClr val="434343"/>
                </a:solidFill>
                <a:latin typeface="Open Sans"/>
                <a:sym typeface="Open Sans"/>
              </a:rPr>
              <a:t>Redes Neurais</a:t>
            </a:r>
            <a:endParaRPr lang="pt-BR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649023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50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Sellers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61124" y="850914"/>
            <a:ext cx="5926113" cy="128605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65888" y="874484"/>
            <a:ext cx="54966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Os </a:t>
            </a:r>
            <a:r>
              <a:rPr lang="pt-BR" sz="1200" dirty="0" err="1">
                <a:solidFill>
                  <a:prstClr val="white"/>
                </a:solidFill>
                <a:latin typeface="Open Sans" panose="020B0604020202020204"/>
              </a:rPr>
              <a:t>sellers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 de pedidos que atrasam tem uma </a:t>
            </a:r>
            <a:r>
              <a:rPr lang="pt-BR" sz="1200" b="1" dirty="0">
                <a:solidFill>
                  <a:prstClr val="white"/>
                </a:solidFill>
                <a:latin typeface="Open Sans" panose="020B0604020202020204"/>
              </a:rPr>
              <a:t>taxa média de atraso - </a:t>
            </a:r>
            <a:r>
              <a:rPr lang="pt-BR" sz="1200" b="1" dirty="0" err="1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total_outtime_ratio_seller</a:t>
            </a:r>
            <a:r>
              <a:rPr lang="pt-BR" sz="1200" b="1" dirty="0">
                <a:solidFill>
                  <a:prstClr val="white"/>
                </a:solidFill>
                <a:latin typeface="Open Sans" panose="020B0604020202020204"/>
              </a:rPr>
              <a:t> (18%) maior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.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Os </a:t>
            </a:r>
            <a:r>
              <a:rPr lang="pt-BR" sz="1200" dirty="0" err="1">
                <a:solidFill>
                  <a:prstClr val="white"/>
                </a:solidFill>
                <a:latin typeface="Open Sans" panose="020B0604020202020204"/>
              </a:rPr>
              <a:t>sellers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 de pedidos que atrasam tem uma </a:t>
            </a:r>
            <a:r>
              <a:rPr lang="pt-BR" sz="1200" b="1" dirty="0">
                <a:solidFill>
                  <a:prstClr val="white"/>
                </a:solidFill>
                <a:latin typeface="Open Sans" panose="020B0604020202020204"/>
              </a:rPr>
              <a:t>média de dias para entrega 4,2% maior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Os </a:t>
            </a:r>
            <a:r>
              <a:rPr lang="pt-BR" sz="1200" dirty="0" err="1">
                <a:solidFill>
                  <a:prstClr val="white"/>
                </a:solidFill>
                <a:latin typeface="Open Sans" panose="020B0604020202020204"/>
              </a:rPr>
              <a:t>sellers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 de pedidos que atrasam em uma </a:t>
            </a:r>
            <a:r>
              <a:rPr lang="pt-BR" sz="1200" b="1" dirty="0">
                <a:solidFill>
                  <a:prstClr val="white"/>
                </a:solidFill>
                <a:latin typeface="Open Sans" panose="020B0604020202020204"/>
              </a:rPr>
              <a:t>taxa média de pedidos não entregues (43%) maior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. </a:t>
            </a:r>
          </a:p>
        </p:txBody>
      </p:sp>
      <p:sp>
        <p:nvSpPr>
          <p:cNvPr id="15" name="Botão de ação: Retornar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746593" y="1707680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FE09BA8-1F34-4C5C-95D8-2C3B836C5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96" y="2359249"/>
            <a:ext cx="3650771" cy="217233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39EB548-C90B-4985-8937-90591C912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625" y="2318833"/>
            <a:ext cx="3741343" cy="227470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41A78FB-B10A-4F0C-870C-B85D66597E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4968" y="2416350"/>
            <a:ext cx="3621681" cy="2162304"/>
          </a:xfrm>
          <a:prstGeom prst="rect">
            <a:avLst/>
          </a:prstGeom>
        </p:spPr>
      </p:pic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D0028547-8A04-4810-97AF-6992881E8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15642"/>
              </p:ext>
            </p:extLst>
          </p:nvPr>
        </p:nvGraphicFramePr>
        <p:xfrm>
          <a:off x="1733225" y="4701584"/>
          <a:ext cx="823929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3179">
                  <a:extLst>
                    <a:ext uri="{9D8B030D-6E8A-4147-A177-3AD203B41FA5}">
                      <a16:colId xmlns:a16="http://schemas.microsoft.com/office/drawing/2014/main" val="1734038339"/>
                    </a:ext>
                  </a:extLst>
                </a:gridCol>
                <a:gridCol w="2132281">
                  <a:extLst>
                    <a:ext uri="{9D8B030D-6E8A-4147-A177-3AD203B41FA5}">
                      <a16:colId xmlns:a16="http://schemas.microsoft.com/office/drawing/2014/main" val="3371564245"/>
                    </a:ext>
                  </a:extLst>
                </a:gridCol>
                <a:gridCol w="2097754">
                  <a:extLst>
                    <a:ext uri="{9D8B030D-6E8A-4147-A177-3AD203B41FA5}">
                      <a16:colId xmlns:a16="http://schemas.microsoft.com/office/drawing/2014/main" val="1431790884"/>
                    </a:ext>
                  </a:extLst>
                </a:gridCol>
                <a:gridCol w="2166077">
                  <a:extLst>
                    <a:ext uri="{9D8B030D-6E8A-4147-A177-3AD203B41FA5}">
                      <a16:colId xmlns:a16="http://schemas.microsoft.com/office/drawing/2014/main" val="1329264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chemeClr val="bg1"/>
                          </a:solidFill>
                        </a:rPr>
                        <a:t>total_not_delivered_ratio_seller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chemeClr val="bg1"/>
                          </a:solidFill>
                        </a:rPr>
                        <a:t>total_outtime_ratio_seller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chemeClr val="bg1"/>
                          </a:solidFill>
                        </a:rPr>
                        <a:t>avg_days_dlv_cust_quarter_seller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pt-BR" sz="11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28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/>
                        <a:t>Atrasa (</a:t>
                      </a:r>
                      <a:r>
                        <a:rPr lang="pt-BR" sz="1200" dirty="0" err="1"/>
                        <a:t>Avg</a:t>
                      </a:r>
                      <a:r>
                        <a:rPr lang="pt-BR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0.022876173791170278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0.13204849334267696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13.284835529081992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60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/>
                        <a:t>Não Atrasa (</a:t>
                      </a:r>
                      <a:r>
                        <a:rPr lang="pt-BR" sz="1200" dirty="0" err="1"/>
                        <a:t>Avg</a:t>
                      </a:r>
                      <a:r>
                        <a:rPr lang="pt-BR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0.015907554173820147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0.11088470604612298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12.740969732262986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030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2333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51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Sellers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61124" y="850914"/>
            <a:ext cx="5926113" cy="128605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008F9E"/>
              </a:gs>
              <a:gs pos="100000">
                <a:srgbClr val="008F9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65888" y="874484"/>
            <a:ext cx="54966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Os </a:t>
            </a:r>
            <a:r>
              <a:rPr lang="pt-BR" sz="1200" dirty="0" err="1">
                <a:solidFill>
                  <a:prstClr val="white"/>
                </a:solidFill>
                <a:latin typeface="Open Sans" panose="020B0604020202020204"/>
              </a:rPr>
              <a:t>sellers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 de pedidos que atrasam tem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quantidade média de clientes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(11%)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menor.</a:t>
            </a:r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Os </a:t>
            </a:r>
            <a:r>
              <a:rPr lang="pt-BR" sz="1200" dirty="0" err="1">
                <a:solidFill>
                  <a:prstClr val="white"/>
                </a:solidFill>
                <a:latin typeface="Open Sans" panose="020B0604020202020204"/>
              </a:rPr>
              <a:t>sellers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 de pedidos que atrasam tem 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ão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mais novos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 em média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(8%) maior.</a:t>
            </a:r>
            <a:endParaRPr lang="pt-BR" sz="1400" b="1" dirty="0">
              <a:solidFill>
                <a:schemeClr val="bg1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Os </a:t>
            </a:r>
            <a:r>
              <a:rPr lang="pt-BR" sz="1200" dirty="0" err="1">
                <a:solidFill>
                  <a:prstClr val="white"/>
                </a:solidFill>
                <a:latin typeface="Open Sans" panose="020B0604020202020204"/>
              </a:rPr>
              <a:t>sellers</a:t>
            </a:r>
            <a:r>
              <a:rPr lang="pt-BR" sz="1200" dirty="0">
                <a:solidFill>
                  <a:prstClr val="white"/>
                </a:solidFill>
                <a:latin typeface="Open Sans" panose="020B0604020202020204"/>
              </a:rPr>
              <a:t> de pedidos que atrasam v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endem em </a:t>
            </a:r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média (12%) menos produtos distintos</a:t>
            </a:r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.</a:t>
            </a:r>
          </a:p>
        </p:txBody>
      </p:sp>
      <p:sp>
        <p:nvSpPr>
          <p:cNvPr id="15" name="Botão de ação: Retornar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746593" y="1707680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B4A5DF-3770-4094-89BA-4167B4D84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180" y="2237267"/>
            <a:ext cx="3286004" cy="19779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9D1300E-B95E-48E3-9330-24C5AC777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8662" y="2222242"/>
            <a:ext cx="3336802" cy="2009701"/>
          </a:xfrm>
          <a:prstGeom prst="rect">
            <a:avLst/>
          </a:prstGeom>
        </p:spPr>
      </p:pic>
      <p:graphicFrame>
        <p:nvGraphicFramePr>
          <p:cNvPr id="17" name="Tabela 5">
            <a:extLst>
              <a:ext uri="{FF2B5EF4-FFF2-40B4-BE49-F238E27FC236}">
                <a16:creationId xmlns:a16="http://schemas.microsoft.com/office/drawing/2014/main" id="{E940CD94-2FA1-4705-AEDB-8FFBAFD16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151424"/>
              </p:ext>
            </p:extLst>
          </p:nvPr>
        </p:nvGraphicFramePr>
        <p:xfrm>
          <a:off x="1733226" y="4701584"/>
          <a:ext cx="8128000" cy="116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8283">
                  <a:extLst>
                    <a:ext uri="{9D8B030D-6E8A-4147-A177-3AD203B41FA5}">
                      <a16:colId xmlns:a16="http://schemas.microsoft.com/office/drawing/2014/main" val="1734038339"/>
                    </a:ext>
                  </a:extLst>
                </a:gridCol>
                <a:gridCol w="2040982">
                  <a:extLst>
                    <a:ext uri="{9D8B030D-6E8A-4147-A177-3AD203B41FA5}">
                      <a16:colId xmlns:a16="http://schemas.microsoft.com/office/drawing/2014/main" val="3371564245"/>
                    </a:ext>
                  </a:extLst>
                </a:gridCol>
                <a:gridCol w="2131916">
                  <a:extLst>
                    <a:ext uri="{9D8B030D-6E8A-4147-A177-3AD203B41FA5}">
                      <a16:colId xmlns:a16="http://schemas.microsoft.com/office/drawing/2014/main" val="1431790884"/>
                    </a:ext>
                  </a:extLst>
                </a:gridCol>
                <a:gridCol w="2136819">
                  <a:extLst>
                    <a:ext uri="{9D8B030D-6E8A-4147-A177-3AD203B41FA5}">
                      <a16:colId xmlns:a16="http://schemas.microsoft.com/office/drawing/2014/main" val="1329264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1" dirty="0" err="1">
                          <a:solidFill>
                            <a:schemeClr val="bg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qty_customers_seller</a:t>
                      </a:r>
                      <a:endParaRPr lang="pt-BR" sz="1100" b="1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chemeClr val="bg1"/>
                          </a:solidFill>
                        </a:rPr>
                        <a:t>distinct_product_seller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err="1">
                          <a:solidFill>
                            <a:schemeClr val="bg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days_first_order_item_seller</a:t>
                      </a:r>
                      <a:endParaRPr lang="pt-BR" sz="1100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endParaRPr lang="pt-BR" sz="11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28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/>
                        <a:t>Atrasa (</a:t>
                      </a:r>
                      <a:r>
                        <a:rPr lang="pt-BR" sz="1200" dirty="0" err="1"/>
                        <a:t>Avg</a:t>
                      </a:r>
                      <a:r>
                        <a:rPr lang="pt-BR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220.62228451296426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42.88997897687456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229,22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60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/>
                        <a:t>Não Atrasa (</a:t>
                      </a:r>
                      <a:r>
                        <a:rPr lang="pt-BR" sz="1200" dirty="0" err="1"/>
                        <a:t>Avg</a:t>
                      </a:r>
                      <a:r>
                        <a:rPr lang="pt-BR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245.70975824787712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48.27891977170433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247,11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030441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ACF0B7DC-5545-46A7-BB90-701BA11106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3096" y="2296848"/>
            <a:ext cx="3307343" cy="197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00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65506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702969" y="1755011"/>
            <a:ext cx="72000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objetivo do trabalho é 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predizer quais pedidos irão chegar atrasados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baseado em atributos das vendas realizadas.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predição será realizada utilizando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dados públicos disponibilizados pela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Olist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em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 estatísticos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algoritmos de Inteligência Artificial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que selecionarão as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características mais relevantes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que possam predizer quando o evento em questão (Atraso de um pedido) irá ocorrer.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Desta forma, 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Olist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poderá 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traçar</a:t>
            </a:r>
            <a:r>
              <a:rPr lang="pt-BR" sz="1400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estratégias e</a:t>
            </a:r>
            <a:r>
              <a:rPr lang="pt-BR" sz="1400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ações preventivas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para evitar atrasos em pedidos.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Também tem por objetivo a utilização da tecnologia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Spark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na plataforma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Databricks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para efeito de aprendizagem, visto que pelo tamanho das bases, não seria necessário.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1030" name="Picture 6" descr="Person Holding Black Camera Lens">
            <a:extLst>
              <a:ext uri="{FF2B5EF4-FFF2-40B4-BE49-F238E27FC236}">
                <a16:creationId xmlns:a16="http://schemas.microsoft.com/office/drawing/2014/main" id="{BE07A035-5C75-4793-B8E3-23775B110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3" t="-459" r="14703" b="459"/>
          <a:stretch/>
        </p:blipFill>
        <p:spPr bwMode="auto">
          <a:xfrm>
            <a:off x="-1" y="-22615"/>
            <a:ext cx="3337265" cy="688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216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62;p13">
            <a:extLst>
              <a:ext uri="{FF2B5EF4-FFF2-40B4-BE49-F238E27FC236}">
                <a16:creationId xmlns:a16="http://schemas.microsoft.com/office/drawing/2014/main" id="{133F4F58-8FC1-4B43-86A6-8070512378E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6" name="Picture 2" descr="laptop computer work typing man conversation design editing">
            <a:extLst>
              <a:ext uri="{FF2B5EF4-FFF2-40B4-BE49-F238E27FC236}">
                <a16:creationId xmlns:a16="http://schemas.microsoft.com/office/drawing/2014/main" id="{7329F56A-C9D1-4D09-9966-22A7311CE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4" r="48143"/>
          <a:stretch/>
        </p:blipFill>
        <p:spPr bwMode="auto">
          <a:xfrm>
            <a:off x="-44107" y="0"/>
            <a:ext cx="3231909" cy="68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7BD6BCE-F462-485D-9D0B-776FE951363B}"/>
              </a:ext>
            </a:extLst>
          </p:cNvPr>
          <p:cNvSpPr txBox="1">
            <a:spLocks/>
          </p:cNvSpPr>
          <p:nvPr/>
        </p:nvSpPr>
        <p:spPr>
          <a:xfrm>
            <a:off x="36468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Contextualização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Problema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FD0D171-BCB4-4D57-97FC-2B4C1F5BD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D75121F-BC5E-47EB-AF6B-71D035A5AA97}"/>
              </a:ext>
            </a:extLst>
          </p:cNvPr>
          <p:cNvSpPr/>
          <p:nvPr/>
        </p:nvSpPr>
        <p:spPr>
          <a:xfrm>
            <a:off x="3646800" y="945623"/>
            <a:ext cx="720000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pt-BR" sz="1400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Em marketing digital temos que otimizar o Custo de Aquisição de Clientes (CAC), fazendo com que eles tenham uma permanência mínima que compense este custo. O LTV (</a:t>
            </a:r>
            <a:r>
              <a:rPr lang="pt-BR" sz="1400" b="1" dirty="0" err="1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Lifetime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b="1" dirty="0" err="1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Value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 é tudo o que um cliente gera de valor enquanto está ligado ao uma empresa.</a:t>
            </a:r>
          </a:p>
          <a:p>
            <a:pPr lvl="0" algn="just">
              <a:defRPr/>
            </a:pPr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partir da análise de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CAC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 de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LTV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podemos identificar a saúde de um e-commerce. Se o valor que o cliente deixa com sua empresa 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LTV é mais alto do que o seu CAC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então provavelmente o e-commerce terá 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lucratividade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lvl="0" algn="just"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Sendo:</a:t>
            </a: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CAC = Soma dos investimentos / Número de clientes adquiridos</a:t>
            </a: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Investimentos: Salários da equipe, Comissões de venda, Treinamento de colaboradores, Aquisição de ferramentas, Assinatura de softwares, Compra de anúncios, Investimentos em campanhas (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facebook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google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instagram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), Participação em eventos, Assessoria de imprensa, Materiais impressos, entre outros.</a:t>
            </a:r>
          </a:p>
          <a:p>
            <a:pPr lvl="0" algn="just"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 algn="just"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Outro indicador que poderia ser utilizado é o  (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NPS - Net Promoter Score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 que indica quem são os clientes Promotores , Neutros ou Promotores, baseados em respostas a perguntas como: “Em uma escala de 0 a 10, quanto você recomendaria a Empresa X para um amigo?”</a:t>
            </a: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Ex.: </a:t>
            </a: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% clientes satisfeitos – % clientes insatisfeitos = NPS</a:t>
            </a: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70% Promotores - 15% Detratores = NPS 55%</a:t>
            </a:r>
          </a:p>
          <a:p>
            <a:pPr lvl="0" algn="just"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442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62;p13">
            <a:extLst>
              <a:ext uri="{FF2B5EF4-FFF2-40B4-BE49-F238E27FC236}">
                <a16:creationId xmlns:a16="http://schemas.microsoft.com/office/drawing/2014/main" id="{133F4F58-8FC1-4B43-86A6-8070512378E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6" name="Picture 2" descr="laptop computer work typing man conversation design editing">
            <a:extLst>
              <a:ext uri="{FF2B5EF4-FFF2-40B4-BE49-F238E27FC236}">
                <a16:creationId xmlns:a16="http://schemas.microsoft.com/office/drawing/2014/main" id="{7329F56A-C9D1-4D09-9966-22A7311CE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4" r="48143"/>
          <a:stretch/>
        </p:blipFill>
        <p:spPr bwMode="auto">
          <a:xfrm>
            <a:off x="-44107" y="0"/>
            <a:ext cx="3231909" cy="68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46840" y="405021"/>
            <a:ext cx="402260" cy="2915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7BD6BCE-F462-485D-9D0B-776FE951363B}"/>
              </a:ext>
            </a:extLst>
          </p:cNvPr>
          <p:cNvSpPr txBox="1">
            <a:spLocks/>
          </p:cNvSpPr>
          <p:nvPr/>
        </p:nvSpPr>
        <p:spPr>
          <a:xfrm>
            <a:off x="36468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2.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Contextualização</a:t>
            </a:r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Problema</a:t>
            </a:r>
            <a:endParaRPr lang="en-US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FD0D171-BCB4-4D57-97FC-2B4C1F5BD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D75121F-BC5E-47EB-AF6B-71D035A5AA97}"/>
              </a:ext>
            </a:extLst>
          </p:cNvPr>
          <p:cNvSpPr/>
          <p:nvPr/>
        </p:nvSpPr>
        <p:spPr>
          <a:xfrm>
            <a:off x="3646800" y="1049510"/>
            <a:ext cx="7200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 algn="just">
              <a:defRPr/>
            </a:pPr>
            <a:r>
              <a:rPr lang="pt-BR" b="1" i="1" u="sng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</a:t>
            </a:r>
            <a:r>
              <a:rPr lang="pt-BR" b="1" i="1" u="sng" dirty="0" err="1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On</a:t>
            </a:r>
            <a:r>
              <a:rPr lang="pt-BR" b="1" i="1" u="sng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Time</a:t>
            </a:r>
          </a:p>
          <a:p>
            <a:pPr lvl="0" algn="just"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 algn="just">
              <a:defRPr/>
            </a:pPr>
            <a:r>
              <a:rPr lang="pt-BR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 a análise de pedidos que poderão chegar </a:t>
            </a:r>
            <a:r>
              <a:rPr lang="pt-BR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atrasados</a:t>
            </a:r>
            <a:r>
              <a:rPr lang="pt-BR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é possível realizar ações para tentar </a:t>
            </a:r>
            <a:r>
              <a:rPr lang="pt-BR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evitar</a:t>
            </a:r>
            <a:r>
              <a:rPr lang="pt-BR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 com isso </a:t>
            </a:r>
            <a:r>
              <a:rPr lang="pt-BR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não afetar indicadores como NPS</a:t>
            </a:r>
            <a:r>
              <a:rPr lang="pt-BR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que poderiam fazer com que clientes saíssem da base e com isso </a:t>
            </a:r>
            <a:r>
              <a:rPr lang="pt-BR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aumentar o LTV</a:t>
            </a:r>
            <a:r>
              <a:rPr lang="pt-BR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lvl="0" algn="just"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Pode se verificar se está melhorando as entregas, baseados nas análises de tendências de indicadores (ver item 4.1 Agregada de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sellers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por mês) como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ratio_outtime_quarter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(quanto menor melhor), ou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ratio_not_delivered_quarter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(quanto menor melhor) ou mesmo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avg_days_dlv_cust_quarter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(quanto menor melhor). </a:t>
            </a:r>
          </a:p>
          <a:p>
            <a:pPr lvl="0" algn="just"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 algn="just"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Poderia ter como ação, 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disponibilizar uma base em um portal ou API diária para todos os </a:t>
            </a:r>
            <a:r>
              <a:rPr lang="pt-BR" sz="1400" b="1" dirty="0" err="1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sellers</a:t>
            </a:r>
            <a:r>
              <a:rPr lang="pt-BR" sz="1400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 os itens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b="1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que provavelmente chegarão atrasados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 posteriormente uma checagem de quais foram as ações tomadas para evitar o atraso. E verificar após algum tempo estipulado se estes indicadores melhoraram.</a:t>
            </a:r>
          </a:p>
          <a:p>
            <a:pPr lvl="0" algn="just"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696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59540" y="379621"/>
            <a:ext cx="402260" cy="35063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9</a:t>
            </a:fld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Carregamento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E65B70C6-9415-4E4B-B4D2-7D54BB594392}"/>
              </a:ext>
            </a:extLst>
          </p:cNvPr>
          <p:cNvSpPr txBox="1"/>
          <p:nvPr/>
        </p:nvSpPr>
        <p:spPr>
          <a:xfrm>
            <a:off x="5946421" y="1005831"/>
            <a:ext cx="473028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Carregamento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Importados todos os arquivos representando cada entidade conforme figura ao lado e criadas as tabelas: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Tb_orders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Tb_order_items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Tb_sellers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Tb_products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Tb_geolocation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Tb_customers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Tb_order_reviews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Tb_order_payments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Views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Criada uma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view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v_order_payments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com uma linha por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, indicando quais os tipos de pagamentos foram utilizados na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como flags.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Criada uma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view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v_reviews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com uma linha por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, indicando qual a média de score para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, assim como quantidade de reviews com score abaixo de 4 para uma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order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15" name="Picture 3" descr="Data Schema">
            <a:extLst>
              <a:ext uri="{FF2B5EF4-FFF2-40B4-BE49-F238E27FC236}">
                <a16:creationId xmlns:a16="http://schemas.microsoft.com/office/drawing/2014/main" id="{5906C5A1-3BF0-4AB2-AE57-63F9B780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88" y="1567527"/>
            <a:ext cx="5266207" cy="316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7914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9DD00B2301514B96156FEAA78416C2" ma:contentTypeVersion="7" ma:contentTypeDescription="Create a new document." ma:contentTypeScope="" ma:versionID="7f200a00427ae6c89d129c6721deaefe">
  <xsd:schema xmlns:xsd="http://www.w3.org/2001/XMLSchema" xmlns:xs="http://www.w3.org/2001/XMLSchema" xmlns:p="http://schemas.microsoft.com/office/2006/metadata/properties" xmlns:ns3="ce8fc199-f693-44c9-87e0-54ac79cc3d79" xmlns:ns4="573a0889-1978-41c6-908b-9a7ba8032c0c" targetNamespace="http://schemas.microsoft.com/office/2006/metadata/properties" ma:root="true" ma:fieldsID="7f7a56c43c8345f5bfe0a1bfc080a17d" ns3:_="" ns4:_="">
    <xsd:import namespace="ce8fc199-f693-44c9-87e0-54ac79cc3d79"/>
    <xsd:import namespace="573a0889-1978-41c6-908b-9a7ba8032c0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8fc199-f693-44c9-87e0-54ac79cc3d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3a0889-1978-41c6-908b-9a7ba8032c0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6A01F6F-78DC-4551-8DBE-4775E93DB1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6D3518A-2E6E-4276-BAEA-77A53DB960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8fc199-f693-44c9-87e0-54ac79cc3d79"/>
    <ds:schemaRef ds:uri="573a0889-1978-41c6-908b-9a7ba8032c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36BDA7C-C9BB-4C27-8FBF-ABB97CA3FE82}">
  <ds:schemaRefs>
    <ds:schemaRef ds:uri="http://purl.org/dc/elements/1.1/"/>
    <ds:schemaRef ds:uri="http://www.w3.org/XML/1998/namespace"/>
    <ds:schemaRef ds:uri="573a0889-1978-41c6-908b-9a7ba8032c0c"/>
    <ds:schemaRef ds:uri="http://schemas.openxmlformats.org/package/2006/metadata/core-properties"/>
    <ds:schemaRef ds:uri="ce8fc199-f693-44c9-87e0-54ac79cc3d79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1148</TotalTime>
  <Words>8136</Words>
  <Application>Microsoft Office PowerPoint</Application>
  <PresentationFormat>Widescreen</PresentationFormat>
  <Paragraphs>1037</Paragraphs>
  <Slides>51</Slides>
  <Notes>1</Notes>
  <HiddenSlides>6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51</vt:i4>
      </vt:variant>
    </vt:vector>
  </HeadingPairs>
  <TitlesOfParts>
    <vt:vector size="61" baseType="lpstr">
      <vt:lpstr>Arial</vt:lpstr>
      <vt:lpstr>Calibri</vt:lpstr>
      <vt:lpstr>Calibri Light</vt:lpstr>
      <vt:lpstr>Open sans</vt:lpstr>
      <vt:lpstr>Open sans</vt:lpstr>
      <vt:lpstr>Times New Roman</vt:lpstr>
      <vt:lpstr>Wingdings</vt:lpstr>
      <vt:lpstr>Tema do Office</vt:lpstr>
      <vt:lpstr>Simple Light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karin</dc:creator>
  <cp:lastModifiedBy>Victor Luis Martins Blois</cp:lastModifiedBy>
  <cp:revision>11</cp:revision>
  <dcterms:created xsi:type="dcterms:W3CDTF">2020-04-08T18:00:12Z</dcterms:created>
  <dcterms:modified xsi:type="dcterms:W3CDTF">2020-07-16T05:10:33Z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0x0101009D9DD00B2301514B96156FEAA78416C2</vt:lpwstr>
  </property>
</Properties>
</file>